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 id="2147483673" r:id="rId2"/>
    <p:sldMasterId id="2147483747" r:id="rId3"/>
  </p:sldMasterIdLst>
  <p:notesMasterIdLst>
    <p:notesMasterId r:id="rId73"/>
  </p:notesMasterIdLst>
  <p:handoutMasterIdLst>
    <p:handoutMasterId r:id="rId74"/>
  </p:handoutMasterIdLst>
  <p:sldIdLst>
    <p:sldId id="256" r:id="rId4"/>
    <p:sldId id="552" r:id="rId5"/>
    <p:sldId id="553" r:id="rId6"/>
    <p:sldId id="554" r:id="rId7"/>
    <p:sldId id="555" r:id="rId8"/>
    <p:sldId id="556" r:id="rId9"/>
    <p:sldId id="557" r:id="rId10"/>
    <p:sldId id="558" r:id="rId11"/>
    <p:sldId id="559" r:id="rId12"/>
    <p:sldId id="560" r:id="rId13"/>
    <p:sldId id="561" r:id="rId14"/>
    <p:sldId id="562" r:id="rId15"/>
    <p:sldId id="563" r:id="rId16"/>
    <p:sldId id="564" r:id="rId17"/>
    <p:sldId id="565" r:id="rId18"/>
    <p:sldId id="566" r:id="rId19"/>
    <p:sldId id="567" r:id="rId20"/>
    <p:sldId id="568" r:id="rId21"/>
    <p:sldId id="569" r:id="rId22"/>
    <p:sldId id="570" r:id="rId23"/>
    <p:sldId id="571" r:id="rId24"/>
    <p:sldId id="452" r:id="rId25"/>
    <p:sldId id="483" r:id="rId26"/>
    <p:sldId id="485" r:id="rId27"/>
    <p:sldId id="484" r:id="rId28"/>
    <p:sldId id="476" r:id="rId29"/>
    <p:sldId id="487" r:id="rId30"/>
    <p:sldId id="477" r:id="rId31"/>
    <p:sldId id="486" r:id="rId32"/>
    <p:sldId id="489" r:id="rId33"/>
    <p:sldId id="473" r:id="rId34"/>
    <p:sldId id="490" r:id="rId35"/>
    <p:sldId id="491" r:id="rId36"/>
    <p:sldId id="492" r:id="rId37"/>
    <p:sldId id="493" r:id="rId38"/>
    <p:sldId id="494" r:id="rId39"/>
    <p:sldId id="495" r:id="rId40"/>
    <p:sldId id="496" r:id="rId41"/>
    <p:sldId id="497" r:id="rId42"/>
    <p:sldId id="498" r:id="rId43"/>
    <p:sldId id="499" r:id="rId44"/>
    <p:sldId id="500" r:id="rId45"/>
    <p:sldId id="501" r:id="rId46"/>
    <p:sldId id="502" r:id="rId47"/>
    <p:sldId id="518" r:id="rId48"/>
    <p:sldId id="519" r:id="rId49"/>
    <p:sldId id="525" r:id="rId50"/>
    <p:sldId id="526" r:id="rId51"/>
    <p:sldId id="528" r:id="rId52"/>
    <p:sldId id="527" r:id="rId53"/>
    <p:sldId id="503" r:id="rId54"/>
    <p:sldId id="510" r:id="rId55"/>
    <p:sldId id="511" r:id="rId56"/>
    <p:sldId id="517" r:id="rId57"/>
    <p:sldId id="520" r:id="rId58"/>
    <p:sldId id="521" r:id="rId59"/>
    <p:sldId id="524" r:id="rId60"/>
    <p:sldId id="522" r:id="rId61"/>
    <p:sldId id="523" r:id="rId62"/>
    <p:sldId id="506" r:id="rId63"/>
    <p:sldId id="507" r:id="rId64"/>
    <p:sldId id="508" r:id="rId65"/>
    <p:sldId id="512" r:id="rId66"/>
    <p:sldId id="513" r:id="rId67"/>
    <p:sldId id="514" r:id="rId68"/>
    <p:sldId id="515" r:id="rId69"/>
    <p:sldId id="516" r:id="rId70"/>
    <p:sldId id="549" r:id="rId71"/>
    <p:sldId id="551" r:id="rId72"/>
  </p:sldIdLst>
  <p:sldSz cx="9144000" cy="6858000" type="screen4x3"/>
  <p:notesSz cx="9601200" cy="7315200"/>
  <p:defaultTextStyle>
    <a:defPPr>
      <a:defRPr lang="en-US"/>
    </a:defPPr>
    <a:lvl1pPr algn="l" rtl="0" fontAlgn="base">
      <a:lnSpc>
        <a:spcPct val="80000"/>
      </a:lnSpc>
      <a:spcBef>
        <a:spcPct val="20000"/>
      </a:spcBef>
      <a:spcAft>
        <a:spcPct val="0"/>
      </a:spcAft>
      <a:buClr>
        <a:schemeClr val="hlink"/>
      </a:buClr>
      <a:buFont typeface="Wingdings" pitchFamily="2" charset="2"/>
      <a:defRPr sz="4800" kern="1200">
        <a:solidFill>
          <a:schemeClr val="tx1"/>
        </a:solidFill>
        <a:effectLst>
          <a:outerShdw blurRad="38100" dist="38100" dir="2700000" algn="tl">
            <a:srgbClr val="000000">
              <a:alpha val="43137"/>
            </a:srgbClr>
          </a:outerShdw>
        </a:effectLst>
        <a:latin typeface="Tahoma" charset="0"/>
        <a:ea typeface="+mn-ea"/>
        <a:cs typeface="+mn-cs"/>
      </a:defRPr>
    </a:lvl1pPr>
    <a:lvl2pPr marL="457200" algn="l" rtl="0" fontAlgn="base">
      <a:lnSpc>
        <a:spcPct val="80000"/>
      </a:lnSpc>
      <a:spcBef>
        <a:spcPct val="20000"/>
      </a:spcBef>
      <a:spcAft>
        <a:spcPct val="0"/>
      </a:spcAft>
      <a:buClr>
        <a:schemeClr val="hlink"/>
      </a:buClr>
      <a:buFont typeface="Wingdings" pitchFamily="2" charset="2"/>
      <a:defRPr sz="4800" kern="1200">
        <a:solidFill>
          <a:schemeClr val="tx1"/>
        </a:solidFill>
        <a:effectLst>
          <a:outerShdw blurRad="38100" dist="38100" dir="2700000" algn="tl">
            <a:srgbClr val="000000">
              <a:alpha val="43137"/>
            </a:srgbClr>
          </a:outerShdw>
        </a:effectLst>
        <a:latin typeface="Tahoma" charset="0"/>
        <a:ea typeface="+mn-ea"/>
        <a:cs typeface="+mn-cs"/>
      </a:defRPr>
    </a:lvl2pPr>
    <a:lvl3pPr marL="914400" algn="l" rtl="0" fontAlgn="base">
      <a:lnSpc>
        <a:spcPct val="80000"/>
      </a:lnSpc>
      <a:spcBef>
        <a:spcPct val="20000"/>
      </a:spcBef>
      <a:spcAft>
        <a:spcPct val="0"/>
      </a:spcAft>
      <a:buClr>
        <a:schemeClr val="hlink"/>
      </a:buClr>
      <a:buFont typeface="Wingdings" pitchFamily="2" charset="2"/>
      <a:defRPr sz="4800" kern="1200">
        <a:solidFill>
          <a:schemeClr val="tx1"/>
        </a:solidFill>
        <a:effectLst>
          <a:outerShdw blurRad="38100" dist="38100" dir="2700000" algn="tl">
            <a:srgbClr val="000000">
              <a:alpha val="43137"/>
            </a:srgbClr>
          </a:outerShdw>
        </a:effectLst>
        <a:latin typeface="Tahoma" charset="0"/>
        <a:ea typeface="+mn-ea"/>
        <a:cs typeface="+mn-cs"/>
      </a:defRPr>
    </a:lvl3pPr>
    <a:lvl4pPr marL="1371600" algn="l" rtl="0" fontAlgn="base">
      <a:lnSpc>
        <a:spcPct val="80000"/>
      </a:lnSpc>
      <a:spcBef>
        <a:spcPct val="20000"/>
      </a:spcBef>
      <a:spcAft>
        <a:spcPct val="0"/>
      </a:spcAft>
      <a:buClr>
        <a:schemeClr val="hlink"/>
      </a:buClr>
      <a:buFont typeface="Wingdings" pitchFamily="2" charset="2"/>
      <a:defRPr sz="4800" kern="1200">
        <a:solidFill>
          <a:schemeClr val="tx1"/>
        </a:solidFill>
        <a:effectLst>
          <a:outerShdw blurRad="38100" dist="38100" dir="2700000" algn="tl">
            <a:srgbClr val="000000">
              <a:alpha val="43137"/>
            </a:srgbClr>
          </a:outerShdw>
        </a:effectLst>
        <a:latin typeface="Tahoma" charset="0"/>
        <a:ea typeface="+mn-ea"/>
        <a:cs typeface="+mn-cs"/>
      </a:defRPr>
    </a:lvl4pPr>
    <a:lvl5pPr marL="1828800" algn="l" rtl="0" fontAlgn="base">
      <a:lnSpc>
        <a:spcPct val="80000"/>
      </a:lnSpc>
      <a:spcBef>
        <a:spcPct val="20000"/>
      </a:spcBef>
      <a:spcAft>
        <a:spcPct val="0"/>
      </a:spcAft>
      <a:buClr>
        <a:schemeClr val="hlink"/>
      </a:buClr>
      <a:buFont typeface="Wingdings" pitchFamily="2" charset="2"/>
      <a:defRPr sz="4800" kern="1200">
        <a:solidFill>
          <a:schemeClr val="tx1"/>
        </a:solidFill>
        <a:effectLst>
          <a:outerShdw blurRad="38100" dist="38100" dir="2700000" algn="tl">
            <a:srgbClr val="000000">
              <a:alpha val="43137"/>
            </a:srgbClr>
          </a:outerShdw>
        </a:effectLst>
        <a:latin typeface="Tahoma" charset="0"/>
        <a:ea typeface="+mn-ea"/>
        <a:cs typeface="+mn-cs"/>
      </a:defRPr>
    </a:lvl5pPr>
    <a:lvl6pPr marL="2286000" algn="l" defTabSz="914400" rtl="0" eaLnBrk="1" latinLnBrk="0" hangingPunct="1">
      <a:defRPr sz="4800" kern="1200">
        <a:solidFill>
          <a:schemeClr val="tx1"/>
        </a:solidFill>
        <a:effectLst>
          <a:outerShdw blurRad="38100" dist="38100" dir="2700000" algn="tl">
            <a:srgbClr val="000000">
              <a:alpha val="43137"/>
            </a:srgbClr>
          </a:outerShdw>
        </a:effectLst>
        <a:latin typeface="Tahoma" charset="0"/>
        <a:ea typeface="+mn-ea"/>
        <a:cs typeface="+mn-cs"/>
      </a:defRPr>
    </a:lvl6pPr>
    <a:lvl7pPr marL="2743200" algn="l" defTabSz="914400" rtl="0" eaLnBrk="1" latinLnBrk="0" hangingPunct="1">
      <a:defRPr sz="4800" kern="1200">
        <a:solidFill>
          <a:schemeClr val="tx1"/>
        </a:solidFill>
        <a:effectLst>
          <a:outerShdw blurRad="38100" dist="38100" dir="2700000" algn="tl">
            <a:srgbClr val="000000">
              <a:alpha val="43137"/>
            </a:srgbClr>
          </a:outerShdw>
        </a:effectLst>
        <a:latin typeface="Tahoma" charset="0"/>
        <a:ea typeface="+mn-ea"/>
        <a:cs typeface="+mn-cs"/>
      </a:defRPr>
    </a:lvl7pPr>
    <a:lvl8pPr marL="3200400" algn="l" defTabSz="914400" rtl="0" eaLnBrk="1" latinLnBrk="0" hangingPunct="1">
      <a:defRPr sz="4800" kern="1200">
        <a:solidFill>
          <a:schemeClr val="tx1"/>
        </a:solidFill>
        <a:effectLst>
          <a:outerShdw blurRad="38100" dist="38100" dir="2700000" algn="tl">
            <a:srgbClr val="000000">
              <a:alpha val="43137"/>
            </a:srgbClr>
          </a:outerShdw>
        </a:effectLst>
        <a:latin typeface="Tahoma" charset="0"/>
        <a:ea typeface="+mn-ea"/>
        <a:cs typeface="+mn-cs"/>
      </a:defRPr>
    </a:lvl8pPr>
    <a:lvl9pPr marL="3657600" algn="l" defTabSz="914400" rtl="0" eaLnBrk="1" latinLnBrk="0" hangingPunct="1">
      <a:defRPr sz="4800" kern="1200">
        <a:solidFill>
          <a:schemeClr val="tx1"/>
        </a:solidFill>
        <a:effectLst>
          <a:outerShdw blurRad="38100" dist="38100" dir="2700000" algn="tl">
            <a:srgbClr val="000000">
              <a:alpha val="43137"/>
            </a:srgbClr>
          </a:outerShdw>
        </a:effectLst>
        <a:latin typeface="Tahom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37" autoAdjust="0"/>
  </p:normalViewPr>
  <p:slideViewPr>
    <p:cSldViewPr>
      <p:cViewPr varScale="1">
        <p:scale>
          <a:sx n="88" d="100"/>
          <a:sy n="88" d="100"/>
        </p:scale>
        <p:origin x="181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viewProps" Target="viewProps.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slide" Target="slides/slide58.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2274" name="Rectangle 2"/>
          <p:cNvSpPr>
            <a:spLocks noGrp="1" noChangeArrowheads="1"/>
          </p:cNvSpPr>
          <p:nvPr>
            <p:ph type="hdr" sz="quarter"/>
          </p:nvPr>
        </p:nvSpPr>
        <p:spPr bwMode="auto">
          <a:xfrm>
            <a:off x="3" y="1"/>
            <a:ext cx="4161628" cy="364810"/>
          </a:xfrm>
          <a:prstGeom prst="rect">
            <a:avLst/>
          </a:prstGeom>
          <a:noFill/>
          <a:ln w="9525">
            <a:noFill/>
            <a:miter lim="800000"/>
            <a:headEnd/>
            <a:tailEnd/>
          </a:ln>
          <a:effectLst/>
        </p:spPr>
        <p:txBody>
          <a:bodyPr vert="horz" wrap="square" lIns="96645" tIns="48323" rIns="96645" bIns="48323" numCol="1" anchor="t" anchorCtr="0" compatLnSpc="1">
            <a:prstTxWarp prst="textNoShape">
              <a:avLst/>
            </a:prstTxWarp>
          </a:bodyPr>
          <a:lstStyle>
            <a:lvl1pPr defTabSz="967035">
              <a:lnSpc>
                <a:spcPct val="100000"/>
              </a:lnSpc>
              <a:spcBef>
                <a:spcPct val="0"/>
              </a:spcBef>
              <a:buClrTx/>
              <a:buFontTx/>
              <a:buNone/>
              <a:defRPr sz="1300">
                <a:effectLst/>
                <a:latin typeface="Arial" charset="0"/>
              </a:defRPr>
            </a:lvl1pPr>
          </a:lstStyle>
          <a:p>
            <a:endParaRPr lang="en-US"/>
          </a:p>
        </p:txBody>
      </p:sp>
      <p:sp>
        <p:nvSpPr>
          <p:cNvPr id="182275" name="Rectangle 3"/>
          <p:cNvSpPr>
            <a:spLocks noGrp="1" noChangeArrowheads="1"/>
          </p:cNvSpPr>
          <p:nvPr>
            <p:ph type="dt" sz="quarter" idx="1"/>
          </p:nvPr>
        </p:nvSpPr>
        <p:spPr bwMode="auto">
          <a:xfrm>
            <a:off x="5437359" y="1"/>
            <a:ext cx="4161626" cy="364810"/>
          </a:xfrm>
          <a:prstGeom prst="rect">
            <a:avLst/>
          </a:prstGeom>
          <a:noFill/>
          <a:ln w="9525">
            <a:noFill/>
            <a:miter lim="800000"/>
            <a:headEnd/>
            <a:tailEnd/>
          </a:ln>
          <a:effectLst/>
        </p:spPr>
        <p:txBody>
          <a:bodyPr vert="horz" wrap="square" lIns="96645" tIns="48323" rIns="96645" bIns="48323" numCol="1" anchor="t" anchorCtr="0" compatLnSpc="1">
            <a:prstTxWarp prst="textNoShape">
              <a:avLst/>
            </a:prstTxWarp>
          </a:bodyPr>
          <a:lstStyle>
            <a:lvl1pPr algn="r" defTabSz="967035">
              <a:lnSpc>
                <a:spcPct val="100000"/>
              </a:lnSpc>
              <a:spcBef>
                <a:spcPct val="0"/>
              </a:spcBef>
              <a:buClrTx/>
              <a:buFontTx/>
              <a:buNone/>
              <a:defRPr sz="1300">
                <a:effectLst/>
                <a:latin typeface="Arial" charset="0"/>
              </a:defRPr>
            </a:lvl1pPr>
          </a:lstStyle>
          <a:p>
            <a:endParaRPr lang="en-US"/>
          </a:p>
        </p:txBody>
      </p:sp>
      <p:sp>
        <p:nvSpPr>
          <p:cNvPr id="182276" name="Rectangle 4"/>
          <p:cNvSpPr>
            <a:spLocks noGrp="1" noChangeArrowheads="1"/>
          </p:cNvSpPr>
          <p:nvPr>
            <p:ph type="ftr" sz="quarter" idx="2"/>
          </p:nvPr>
        </p:nvSpPr>
        <p:spPr bwMode="auto">
          <a:xfrm>
            <a:off x="3" y="6949124"/>
            <a:ext cx="4161628" cy="364810"/>
          </a:xfrm>
          <a:prstGeom prst="rect">
            <a:avLst/>
          </a:prstGeom>
          <a:noFill/>
          <a:ln w="9525">
            <a:noFill/>
            <a:miter lim="800000"/>
            <a:headEnd/>
            <a:tailEnd/>
          </a:ln>
          <a:effectLst/>
        </p:spPr>
        <p:txBody>
          <a:bodyPr vert="horz" wrap="square" lIns="96645" tIns="48323" rIns="96645" bIns="48323" numCol="1" anchor="b" anchorCtr="0" compatLnSpc="1">
            <a:prstTxWarp prst="textNoShape">
              <a:avLst/>
            </a:prstTxWarp>
          </a:bodyPr>
          <a:lstStyle>
            <a:lvl1pPr defTabSz="967035">
              <a:lnSpc>
                <a:spcPct val="100000"/>
              </a:lnSpc>
              <a:spcBef>
                <a:spcPct val="0"/>
              </a:spcBef>
              <a:buClrTx/>
              <a:buFontTx/>
              <a:buNone/>
              <a:defRPr sz="1300">
                <a:effectLst/>
                <a:latin typeface="Arial" charset="0"/>
              </a:defRPr>
            </a:lvl1pPr>
          </a:lstStyle>
          <a:p>
            <a:endParaRPr lang="en-US"/>
          </a:p>
        </p:txBody>
      </p:sp>
      <p:sp>
        <p:nvSpPr>
          <p:cNvPr id="182277" name="Rectangle 5"/>
          <p:cNvSpPr>
            <a:spLocks noGrp="1" noChangeArrowheads="1"/>
          </p:cNvSpPr>
          <p:nvPr>
            <p:ph type="sldNum" sz="quarter" idx="3"/>
          </p:nvPr>
        </p:nvSpPr>
        <p:spPr bwMode="auto">
          <a:xfrm>
            <a:off x="5437359" y="6949124"/>
            <a:ext cx="4161626" cy="364810"/>
          </a:xfrm>
          <a:prstGeom prst="rect">
            <a:avLst/>
          </a:prstGeom>
          <a:noFill/>
          <a:ln w="9525">
            <a:noFill/>
            <a:miter lim="800000"/>
            <a:headEnd/>
            <a:tailEnd/>
          </a:ln>
          <a:effectLst/>
        </p:spPr>
        <p:txBody>
          <a:bodyPr vert="horz" wrap="square" lIns="96645" tIns="48323" rIns="96645" bIns="48323" numCol="1" anchor="b" anchorCtr="0" compatLnSpc="1">
            <a:prstTxWarp prst="textNoShape">
              <a:avLst/>
            </a:prstTxWarp>
          </a:bodyPr>
          <a:lstStyle>
            <a:lvl1pPr algn="r" defTabSz="967035">
              <a:lnSpc>
                <a:spcPct val="100000"/>
              </a:lnSpc>
              <a:spcBef>
                <a:spcPct val="0"/>
              </a:spcBef>
              <a:buClrTx/>
              <a:buFontTx/>
              <a:buNone/>
              <a:defRPr sz="1300">
                <a:effectLst/>
                <a:latin typeface="Arial" charset="0"/>
              </a:defRPr>
            </a:lvl1pPr>
          </a:lstStyle>
          <a:p>
            <a:fld id="{AFCBA198-4855-4285-BD31-8A3A69F23B5D}" type="slidenum">
              <a:rPr lang="en-US"/>
              <a:pPr/>
              <a:t>‹#›</a:t>
            </a:fld>
            <a:endParaRPr lang="en-US"/>
          </a:p>
        </p:txBody>
      </p:sp>
    </p:spTree>
    <p:extLst>
      <p:ext uri="{BB962C8B-B14F-4D97-AF65-F5344CB8AC3E}">
        <p14:creationId xmlns:p14="http://schemas.microsoft.com/office/powerpoint/2010/main" val="30942151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6370" name="Rectangle 2"/>
          <p:cNvSpPr>
            <a:spLocks noGrp="1" noChangeArrowheads="1"/>
          </p:cNvSpPr>
          <p:nvPr>
            <p:ph type="hdr" sz="quarter"/>
          </p:nvPr>
        </p:nvSpPr>
        <p:spPr bwMode="auto">
          <a:xfrm>
            <a:off x="3" y="1"/>
            <a:ext cx="4161628" cy="364810"/>
          </a:xfrm>
          <a:prstGeom prst="rect">
            <a:avLst/>
          </a:prstGeom>
          <a:noFill/>
          <a:ln w="9525">
            <a:noFill/>
            <a:miter lim="800000"/>
            <a:headEnd/>
            <a:tailEnd/>
          </a:ln>
          <a:effectLst/>
        </p:spPr>
        <p:txBody>
          <a:bodyPr vert="horz" wrap="square" lIns="96645" tIns="48323" rIns="96645" bIns="48323" numCol="1" anchor="t" anchorCtr="0" compatLnSpc="1">
            <a:prstTxWarp prst="textNoShape">
              <a:avLst/>
            </a:prstTxWarp>
          </a:bodyPr>
          <a:lstStyle>
            <a:lvl1pPr defTabSz="967035">
              <a:lnSpc>
                <a:spcPct val="100000"/>
              </a:lnSpc>
              <a:spcBef>
                <a:spcPct val="0"/>
              </a:spcBef>
              <a:buClrTx/>
              <a:buFontTx/>
              <a:buNone/>
              <a:defRPr sz="1300">
                <a:effectLst/>
                <a:latin typeface="Arial" charset="0"/>
              </a:defRPr>
            </a:lvl1pPr>
          </a:lstStyle>
          <a:p>
            <a:endParaRPr lang="en-US"/>
          </a:p>
        </p:txBody>
      </p:sp>
      <p:sp>
        <p:nvSpPr>
          <p:cNvPr id="186371" name="Rectangle 3"/>
          <p:cNvSpPr>
            <a:spLocks noGrp="1" noChangeArrowheads="1"/>
          </p:cNvSpPr>
          <p:nvPr>
            <p:ph type="dt" idx="1"/>
          </p:nvPr>
        </p:nvSpPr>
        <p:spPr bwMode="auto">
          <a:xfrm>
            <a:off x="5437359" y="1"/>
            <a:ext cx="4161626" cy="364810"/>
          </a:xfrm>
          <a:prstGeom prst="rect">
            <a:avLst/>
          </a:prstGeom>
          <a:noFill/>
          <a:ln w="9525">
            <a:noFill/>
            <a:miter lim="800000"/>
            <a:headEnd/>
            <a:tailEnd/>
          </a:ln>
          <a:effectLst/>
        </p:spPr>
        <p:txBody>
          <a:bodyPr vert="horz" wrap="square" lIns="96645" tIns="48323" rIns="96645" bIns="48323" numCol="1" anchor="t" anchorCtr="0" compatLnSpc="1">
            <a:prstTxWarp prst="textNoShape">
              <a:avLst/>
            </a:prstTxWarp>
          </a:bodyPr>
          <a:lstStyle>
            <a:lvl1pPr algn="r" defTabSz="967035">
              <a:lnSpc>
                <a:spcPct val="100000"/>
              </a:lnSpc>
              <a:spcBef>
                <a:spcPct val="0"/>
              </a:spcBef>
              <a:buClrTx/>
              <a:buFontTx/>
              <a:buNone/>
              <a:defRPr sz="1300">
                <a:effectLst/>
                <a:latin typeface="Arial" charset="0"/>
              </a:defRPr>
            </a:lvl1pPr>
          </a:lstStyle>
          <a:p>
            <a:endParaRPr lang="en-US"/>
          </a:p>
        </p:txBody>
      </p:sp>
      <p:sp>
        <p:nvSpPr>
          <p:cNvPr id="186372" name="Rectangle 4"/>
          <p:cNvSpPr>
            <a:spLocks noGrp="1" noRot="1" noChangeAspect="1" noChangeArrowheads="1" noTextEdit="1"/>
          </p:cNvSpPr>
          <p:nvPr>
            <p:ph type="sldImg" idx="2"/>
          </p:nvPr>
        </p:nvSpPr>
        <p:spPr bwMode="auto">
          <a:xfrm>
            <a:off x="2973388" y="550863"/>
            <a:ext cx="3654425" cy="2741612"/>
          </a:xfrm>
          <a:prstGeom prst="rect">
            <a:avLst/>
          </a:prstGeom>
          <a:noFill/>
          <a:ln w="9525">
            <a:solidFill>
              <a:srgbClr val="000000"/>
            </a:solidFill>
            <a:miter lim="800000"/>
            <a:headEnd/>
            <a:tailEnd/>
          </a:ln>
          <a:effectLst/>
        </p:spPr>
      </p:sp>
      <p:sp>
        <p:nvSpPr>
          <p:cNvPr id="186373" name="Rectangle 5"/>
          <p:cNvSpPr>
            <a:spLocks noGrp="1" noChangeArrowheads="1"/>
          </p:cNvSpPr>
          <p:nvPr>
            <p:ph type="body" sz="quarter" idx="3"/>
          </p:nvPr>
        </p:nvSpPr>
        <p:spPr bwMode="auto">
          <a:xfrm>
            <a:off x="961230" y="3474563"/>
            <a:ext cx="7678746" cy="3290890"/>
          </a:xfrm>
          <a:prstGeom prst="rect">
            <a:avLst/>
          </a:prstGeom>
          <a:noFill/>
          <a:ln w="9525">
            <a:noFill/>
            <a:miter lim="800000"/>
            <a:headEnd/>
            <a:tailEnd/>
          </a:ln>
          <a:effectLst/>
        </p:spPr>
        <p:txBody>
          <a:bodyPr vert="horz" wrap="square" lIns="96645" tIns="48323" rIns="96645" bIns="4832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6374" name="Rectangle 6"/>
          <p:cNvSpPr>
            <a:spLocks noGrp="1" noChangeArrowheads="1"/>
          </p:cNvSpPr>
          <p:nvPr>
            <p:ph type="ftr" sz="quarter" idx="4"/>
          </p:nvPr>
        </p:nvSpPr>
        <p:spPr bwMode="auto">
          <a:xfrm>
            <a:off x="3" y="6949124"/>
            <a:ext cx="4161628" cy="364810"/>
          </a:xfrm>
          <a:prstGeom prst="rect">
            <a:avLst/>
          </a:prstGeom>
          <a:noFill/>
          <a:ln w="9525">
            <a:noFill/>
            <a:miter lim="800000"/>
            <a:headEnd/>
            <a:tailEnd/>
          </a:ln>
          <a:effectLst/>
        </p:spPr>
        <p:txBody>
          <a:bodyPr vert="horz" wrap="square" lIns="96645" tIns="48323" rIns="96645" bIns="48323" numCol="1" anchor="b" anchorCtr="0" compatLnSpc="1">
            <a:prstTxWarp prst="textNoShape">
              <a:avLst/>
            </a:prstTxWarp>
          </a:bodyPr>
          <a:lstStyle>
            <a:lvl1pPr defTabSz="967035">
              <a:lnSpc>
                <a:spcPct val="100000"/>
              </a:lnSpc>
              <a:spcBef>
                <a:spcPct val="0"/>
              </a:spcBef>
              <a:buClrTx/>
              <a:buFontTx/>
              <a:buNone/>
              <a:defRPr sz="1300">
                <a:effectLst/>
                <a:latin typeface="Arial" charset="0"/>
              </a:defRPr>
            </a:lvl1pPr>
          </a:lstStyle>
          <a:p>
            <a:endParaRPr lang="en-US"/>
          </a:p>
        </p:txBody>
      </p:sp>
      <p:sp>
        <p:nvSpPr>
          <p:cNvPr id="186375" name="Rectangle 7"/>
          <p:cNvSpPr>
            <a:spLocks noGrp="1" noChangeArrowheads="1"/>
          </p:cNvSpPr>
          <p:nvPr>
            <p:ph type="sldNum" sz="quarter" idx="5"/>
          </p:nvPr>
        </p:nvSpPr>
        <p:spPr bwMode="auto">
          <a:xfrm>
            <a:off x="5437359" y="6949124"/>
            <a:ext cx="4161626" cy="364810"/>
          </a:xfrm>
          <a:prstGeom prst="rect">
            <a:avLst/>
          </a:prstGeom>
          <a:noFill/>
          <a:ln w="9525">
            <a:noFill/>
            <a:miter lim="800000"/>
            <a:headEnd/>
            <a:tailEnd/>
          </a:ln>
          <a:effectLst/>
        </p:spPr>
        <p:txBody>
          <a:bodyPr vert="horz" wrap="square" lIns="96645" tIns="48323" rIns="96645" bIns="48323" numCol="1" anchor="b" anchorCtr="0" compatLnSpc="1">
            <a:prstTxWarp prst="textNoShape">
              <a:avLst/>
            </a:prstTxWarp>
          </a:bodyPr>
          <a:lstStyle>
            <a:lvl1pPr algn="r" defTabSz="967035">
              <a:lnSpc>
                <a:spcPct val="100000"/>
              </a:lnSpc>
              <a:spcBef>
                <a:spcPct val="0"/>
              </a:spcBef>
              <a:buClrTx/>
              <a:buFontTx/>
              <a:buNone/>
              <a:defRPr sz="1300">
                <a:effectLst/>
                <a:latin typeface="Arial" charset="0"/>
              </a:defRPr>
            </a:lvl1pPr>
          </a:lstStyle>
          <a:p>
            <a:fld id="{3EA4C7F9-9F2D-4EA5-A486-C6C46B9829EF}" type="slidenum">
              <a:rPr lang="en-US"/>
              <a:pPr/>
              <a:t>‹#›</a:t>
            </a:fld>
            <a:endParaRPr lang="en-US"/>
          </a:p>
        </p:txBody>
      </p:sp>
    </p:spTree>
    <p:extLst>
      <p:ext uri="{BB962C8B-B14F-4D97-AF65-F5344CB8AC3E}">
        <p14:creationId xmlns:p14="http://schemas.microsoft.com/office/powerpoint/2010/main" val="1856977610"/>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79D1E6-AFDA-48C7-A966-FE4295AA1203}" type="slidenum">
              <a:rPr lang="en-US"/>
              <a:pPr/>
              <a:t>1</a:t>
            </a:fld>
            <a:endParaRPr lang="en-US"/>
          </a:p>
        </p:txBody>
      </p:sp>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29</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30</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31</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32</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4999017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33</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4999017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34</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372167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35</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5173607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36</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5173607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37</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5173607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38</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517360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79D1E6-AFDA-48C7-A966-FE4295AA1203}" type="slidenum">
              <a:rPr lang="en-US"/>
              <a:pPr/>
              <a:t>2</a:t>
            </a:fld>
            <a:endParaRPr lang="en-US" dirty="0"/>
          </a:p>
        </p:txBody>
      </p:sp>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2033980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39</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5173607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40</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5173607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41</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5173607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42</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5173607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43</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372167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44</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7600540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45</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4201409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46</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4201409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47</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7663099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48</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884734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22</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49</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7663099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50</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7663099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51</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4999017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52</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49990171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53</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4999017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54</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15672299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55</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3721677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56</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372167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57</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49990171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58</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499901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23</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59</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4999017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60</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49990171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61</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4999017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62</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49990171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79D1E6-AFDA-48C7-A966-FE4295AA1203}" type="slidenum">
              <a:rPr lang="en-US"/>
              <a:pPr/>
              <a:t>63</a:t>
            </a:fld>
            <a:endParaRPr lang="en-US" dirty="0"/>
          </a:p>
        </p:txBody>
      </p:sp>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20339802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64</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49990171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65</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49990171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66</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49990171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67</a:t>
            </a:fld>
            <a:endParaRPr 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49990171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79D1E6-AFDA-48C7-A966-FE4295AA1203}" type="slidenum">
              <a:rPr lang="en-US"/>
              <a:pPr/>
              <a:t>69</a:t>
            </a:fld>
            <a:endParaRPr lang="en-US" dirty="0"/>
          </a:p>
        </p:txBody>
      </p:sp>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203398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24</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25</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26</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27</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F9865-2360-40D0-8F71-D88A4CE387C0}" type="slidenum">
              <a:rPr lang="en-US"/>
              <a:pPr/>
              <a:t>28</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7650" name="Group 2"/>
          <p:cNvGrpSpPr>
            <a:grpSpLocks/>
          </p:cNvGrpSpPr>
          <p:nvPr/>
        </p:nvGrpSpPr>
        <p:grpSpPr bwMode="auto">
          <a:xfrm>
            <a:off x="0" y="0"/>
            <a:ext cx="8458200" cy="5943600"/>
            <a:chOff x="0" y="0"/>
            <a:chExt cx="5328" cy="3744"/>
          </a:xfrm>
        </p:grpSpPr>
        <p:sp>
          <p:nvSpPr>
            <p:cNvPr id="27651"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endParaRPr lang="en-US"/>
            </a:p>
          </p:txBody>
        </p:sp>
        <p:sp>
          <p:nvSpPr>
            <p:cNvPr id="27652" name="Freeform 4"/>
            <p:cNvSpPr>
              <a:spLocks/>
            </p:cNvSpPr>
            <p:nvPr/>
          </p:nvSpPr>
          <p:spPr bwMode="hidden">
            <a:xfrm>
              <a:off x="0" y="0"/>
              <a:ext cx="5328" cy="3689"/>
            </a:xfrm>
            <a:custGeom>
              <a:avLst/>
              <a:gdLst/>
              <a:ahLst/>
              <a:cxnLst>
                <a:cxn ang="0">
                  <a:pos x="5311" y="3209"/>
                </a:cxn>
                <a:cxn ang="0">
                  <a:pos x="0" y="3689"/>
                </a:cxn>
                <a:cxn ang="0">
                  <a:pos x="0" y="9"/>
                </a:cxn>
                <a:cxn ang="0">
                  <a:pos x="5328" y="0"/>
                </a:cxn>
                <a:cxn ang="0">
                  <a:pos x="5311" y="320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endParaRPr lang="en-US"/>
            </a:p>
          </p:txBody>
        </p:sp>
      </p:grpSp>
      <p:sp>
        <p:nvSpPr>
          <p:cNvPr id="27653" name="Rectangle 5"/>
          <p:cNvSpPr>
            <a:spLocks noGrp="1" noChangeArrowheads="1"/>
          </p:cNvSpPr>
          <p:nvPr>
            <p:ph type="subTitle" sz="quarter" idx="1"/>
          </p:nvPr>
        </p:nvSpPr>
        <p:spPr>
          <a:xfrm>
            <a:off x="1371600" y="3886200"/>
            <a:ext cx="6400800" cy="1752600"/>
          </a:xfrm>
        </p:spPr>
        <p:txBody>
          <a:bodyPr/>
          <a:lstStyle>
            <a:lvl1pPr marL="0" indent="0" algn="ctr">
              <a:defRPr/>
            </a:lvl1pPr>
          </a:lstStyle>
          <a:p>
            <a:r>
              <a:rPr lang="en-US"/>
              <a:t>Click to edit Master subtitle style</a:t>
            </a:r>
          </a:p>
        </p:txBody>
      </p:sp>
      <p:sp>
        <p:nvSpPr>
          <p:cNvPr id="27654" name="Rectangle 6"/>
          <p:cNvSpPr>
            <a:spLocks noGrp="1" noChangeArrowheads="1"/>
          </p:cNvSpPr>
          <p:nvPr>
            <p:ph type="dt" sz="quarter" idx="2"/>
          </p:nvPr>
        </p:nvSpPr>
        <p:spPr bwMode="auto">
          <a:xfrm>
            <a:off x="457200" y="6248400"/>
            <a:ext cx="21336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nSpc>
                <a:spcPct val="100000"/>
              </a:lnSpc>
              <a:spcBef>
                <a:spcPct val="0"/>
              </a:spcBef>
              <a:buClrTx/>
              <a:buFontTx/>
              <a:buNone/>
              <a:defRPr sz="1200">
                <a:effectLst>
                  <a:outerShdw blurRad="38100" dist="38100" dir="2700000" algn="tl">
                    <a:srgbClr val="000000"/>
                  </a:outerShdw>
                </a:effectLst>
              </a:defRPr>
            </a:lvl1pPr>
          </a:lstStyle>
          <a:p>
            <a:r>
              <a:rPr lang="en-US"/>
              <a:t>June 22, 2011</a:t>
            </a:r>
          </a:p>
        </p:txBody>
      </p:sp>
      <p:sp>
        <p:nvSpPr>
          <p:cNvPr id="27655" name="Rectangle 7"/>
          <p:cNvSpPr>
            <a:spLocks noGrp="1" noChangeArrowheads="1"/>
          </p:cNvSpPr>
          <p:nvPr>
            <p:ph type="ftr" sz="quarter" idx="3"/>
          </p:nvPr>
        </p:nvSpPr>
        <p:spPr>
          <a:xfrm>
            <a:off x="3124200" y="6248400"/>
            <a:ext cx="2895600" cy="457200"/>
          </a:xfrm>
        </p:spPr>
        <p:txBody>
          <a:bodyPr/>
          <a:lstStyle>
            <a:lvl1pPr>
              <a:defRPr sz="1200"/>
            </a:lvl1pPr>
          </a:lstStyle>
          <a:p>
            <a:endParaRPr lang="en-US"/>
          </a:p>
        </p:txBody>
      </p:sp>
      <p:sp>
        <p:nvSpPr>
          <p:cNvPr id="27656" name="Rectangle 8"/>
          <p:cNvSpPr>
            <a:spLocks noGrp="1" noChangeArrowheads="1"/>
          </p:cNvSpPr>
          <p:nvPr>
            <p:ph type="sldNum" sz="quarter" idx="4"/>
          </p:nvPr>
        </p:nvSpPr>
        <p:spPr bwMode="auto">
          <a:xfrm>
            <a:off x="6553200" y="6248400"/>
            <a:ext cx="21336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r">
              <a:lnSpc>
                <a:spcPct val="100000"/>
              </a:lnSpc>
              <a:spcBef>
                <a:spcPct val="0"/>
              </a:spcBef>
              <a:buClrTx/>
              <a:buFontTx/>
              <a:buNone/>
              <a:defRPr sz="1200">
                <a:effectLst>
                  <a:outerShdw blurRad="38100" dist="38100" dir="2700000" algn="tl">
                    <a:srgbClr val="000000"/>
                  </a:outerShdw>
                </a:effectLst>
              </a:defRPr>
            </a:lvl1pPr>
          </a:lstStyle>
          <a:p>
            <a:fld id="{9CD83ABE-88F1-465D-B4EA-674949ABC015}" type="slidenum">
              <a:rPr lang="en-US"/>
              <a:pPr/>
              <a:t>‹#›</a:t>
            </a:fld>
            <a:endParaRPr lang="en-US"/>
          </a:p>
        </p:txBody>
      </p:sp>
      <p:sp>
        <p:nvSpPr>
          <p:cNvPr id="27657"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en-US"/>
              <a:t>Click to edit Master title style</a:t>
            </a:r>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t>June 22, 2011</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D7AFA8D-EEE4-4DDB-97BF-FD6808391808}" type="slidenum">
              <a:rPr lang="en-US"/>
              <a:pPr/>
              <a:t>‹#›</a:t>
            </a:fld>
            <a:endParaRPr lang="en-US"/>
          </a:p>
        </p:txBody>
      </p:sp>
    </p:spTree>
  </p:cSld>
  <p:clrMapOvr>
    <a:masterClrMapping/>
  </p:clrMapOvr>
  <p:transition>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June 22, 2011</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ABD5D91-639F-4B77-98A1-505A3D24FD3D}" type="slidenum">
              <a:rPr lang="en-US"/>
              <a:pPr/>
              <a:t>‹#›</a:t>
            </a:fld>
            <a:endParaRPr lang="en-US"/>
          </a:p>
        </p:txBody>
      </p:sp>
    </p:spTree>
  </p:cSld>
  <p:clrMapOvr>
    <a:masterClrMapping/>
  </p:clrMapOvr>
  <p:transition>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June 22, 2011</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63D67CE-C4C6-4C27-AFC4-4D6A63A76EEE}" type="slidenum">
              <a:rPr lang="en-US"/>
              <a:pPr/>
              <a:t>‹#›</a:t>
            </a:fld>
            <a:endParaRPr lang="en-US"/>
          </a:p>
        </p:txBody>
      </p:sp>
    </p:spTree>
  </p:cSld>
  <p:clrMapOvr>
    <a:masterClrMapping/>
  </p:clrMapOvr>
  <p:transition>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June 22, 2011</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D0E99BF-F04E-4AFE-B505-6B61C3348169}" type="slidenum">
              <a:rPr lang="en-US"/>
              <a:pPr/>
              <a:t>‹#›</a:t>
            </a:fld>
            <a:endParaRPr lang="en-US"/>
          </a:p>
        </p:txBody>
      </p:sp>
    </p:spTree>
  </p:cSld>
  <p:clrMapOvr>
    <a:masterClrMapping/>
  </p:clrMapOvr>
  <p:transition>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June 22, 2011</a:t>
            </a:r>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1ACE3AE-7346-4E3B-BE50-E374D17B3DD7}" type="slidenum">
              <a:rPr lang="en-US"/>
              <a:pPr/>
              <a:t>‹#›</a:t>
            </a:fld>
            <a:endParaRPr lang="en-US"/>
          </a:p>
        </p:txBody>
      </p:sp>
    </p:spTree>
  </p:cSld>
  <p:clrMapOvr>
    <a:masterClrMapping/>
  </p:clrMapOvr>
  <p:transition>
    <p:rand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June 22, 2011</a:t>
            </a:r>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3D5305F-89F6-469B-9A02-5CED1A780AE2}" type="slidenum">
              <a:rPr lang="en-US"/>
              <a:pPr/>
              <a:t>‹#›</a:t>
            </a:fld>
            <a:endParaRPr lang="en-US"/>
          </a:p>
        </p:txBody>
      </p:sp>
    </p:spTree>
  </p:cSld>
  <p:clrMapOvr>
    <a:masterClrMapping/>
  </p:clrMapOvr>
  <p:transition>
    <p:rand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June 22, 2011</a:t>
            </a:r>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B3DF220-B791-4926-8DFF-43A8038B8A79}" type="slidenum">
              <a:rPr lang="en-US"/>
              <a:pPr/>
              <a:t>‹#›</a:t>
            </a:fld>
            <a:endParaRPr lang="en-US"/>
          </a:p>
        </p:txBody>
      </p:sp>
    </p:spTree>
  </p:cSld>
  <p:clrMapOvr>
    <a:masterClrMapping/>
  </p:clrMapOvr>
  <p:transition>
    <p:rand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June 22, 2011</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0DFFE0E-2978-43F9-9C8C-1F3402A328EC}" type="slidenum">
              <a:rPr lang="en-US"/>
              <a:pPr/>
              <a:t>‹#›</a:t>
            </a:fld>
            <a:endParaRPr lang="en-US"/>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transition>
    <p:rand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June 22, 2011</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BCF2914-1A3C-434B-A7DD-37F739096DC7}" type="slidenum">
              <a:rPr lang="en-US"/>
              <a:pPr/>
              <a:t>‹#›</a:t>
            </a:fld>
            <a:endParaRPr lang="en-US"/>
          </a:p>
        </p:txBody>
      </p:sp>
    </p:spTree>
  </p:cSld>
  <p:clrMapOvr>
    <a:masterClrMapping/>
  </p:clrMapOvr>
  <p:transition>
    <p:rand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June 22, 2011</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806A8EC-18A0-4831-8812-B02A9CDF15B8}" type="slidenum">
              <a:rPr lang="en-US"/>
              <a:pPr/>
              <a:t>‹#›</a:t>
            </a:fld>
            <a:endParaRPr lang="en-US"/>
          </a:p>
        </p:txBody>
      </p:sp>
    </p:spTree>
  </p:cSld>
  <p:clrMapOvr>
    <a:masterClrMapping/>
  </p:clrMapOvr>
  <p:transition>
    <p:rand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June 22, 2011</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D3D1014-123F-4F58-B3E2-6C56CFB7A540}" type="slidenum">
              <a:rPr lang="en-US"/>
              <a:pPr/>
              <a:t>‹#›</a:t>
            </a:fld>
            <a:endParaRPr lang="en-US"/>
          </a:p>
        </p:txBody>
      </p:sp>
    </p:spTree>
  </p:cSld>
  <p:clrMapOvr>
    <a:masterClrMapping/>
  </p:clrMapOvr>
  <p:transition>
    <p:rand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9144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2404534"/>
            <a:ext cx="5825202" cy="1646302"/>
          </a:xfrm>
        </p:spPr>
        <p:txBody>
          <a:bodyPr anchor="b">
            <a:noAutofit/>
          </a:bodyPr>
          <a:lstStyle>
            <a:lvl1pPr algn="r">
              <a:defRPr sz="405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300" y="4050834"/>
            <a:ext cx="5825202" cy="1096899"/>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June 22, 2011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D83ABE-88F1-465D-B4EA-674949ABC015}" type="slidenum">
              <a:rPr lang="en-US" smtClean="0"/>
              <a:pPr/>
              <a:t>‹#›</a:t>
            </a:fld>
            <a:endParaRPr lang="en-US"/>
          </a:p>
        </p:txBody>
      </p:sp>
    </p:spTree>
    <p:extLst>
      <p:ext uri="{BB962C8B-B14F-4D97-AF65-F5344CB8AC3E}">
        <p14:creationId xmlns:p14="http://schemas.microsoft.com/office/powerpoint/2010/main" val="213229376"/>
      </p:ext>
    </p:extLst>
  </p:cSld>
  <p:clrMapOvr>
    <a:masterClrMapping/>
  </p:clrMapOvr>
  <p:transition>
    <p:random/>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C9B81F-C347-4BEF-BFDF-29C42F48304A}" type="datetimeFigureOut">
              <a:rPr lang="en-US" smtClean="0"/>
              <a:pPr/>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1695197037"/>
      </p:ext>
    </p:extLst>
  </p:cSld>
  <p:clrMapOvr>
    <a:masterClrMapping/>
  </p:clrMapOvr>
  <p:transition>
    <p:random/>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700868"/>
            <a:ext cx="6447501" cy="1826581"/>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4527448"/>
            <a:ext cx="6447501" cy="8604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3328942328"/>
      </p:ext>
    </p:extLst>
  </p:cSld>
  <p:clrMapOvr>
    <a:masterClrMapping/>
  </p:clrMapOvr>
  <p:transition>
    <p:random/>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8001" y="2160589"/>
            <a:ext cx="3138026"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17477" y="2160590"/>
            <a:ext cx="3138026"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C9B81F-C347-4BEF-BFDF-29C42F48304A}" type="datetimeFigureOut">
              <a:rPr lang="en-US" smtClean="0"/>
              <a:pPr/>
              <a:t>5/7/2018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290553772"/>
      </p:ext>
    </p:extLst>
  </p:cSld>
  <p:clrMapOvr>
    <a:masterClrMapping/>
  </p:clrMapOvr>
  <p:transition>
    <p:random/>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06809" y="2160983"/>
            <a:ext cx="3139217"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506809" y="2737246"/>
            <a:ext cx="31392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16287" y="2160983"/>
            <a:ext cx="3139214"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816288" y="2737246"/>
            <a:ext cx="313921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C9B81F-C347-4BEF-BFDF-29C42F48304A}" type="datetimeFigureOut">
              <a:rPr lang="en-US" smtClean="0"/>
              <a:pPr/>
              <a:t>5/7/2018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1585676042"/>
      </p:ext>
    </p:extLst>
  </p:cSld>
  <p:clrMapOvr>
    <a:masterClrMapping/>
  </p:clrMapOvr>
  <p:transition>
    <p:random/>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C9B81F-C347-4BEF-BFDF-29C42F48304A}" type="datetimeFigureOut">
              <a:rPr lang="en-US" smtClean="0"/>
              <a:pPr/>
              <a:t>5/7/2018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3737397439"/>
      </p:ext>
    </p:extLst>
  </p:cSld>
  <p:clrMapOvr>
    <a:masterClrMapping/>
  </p:clrMapOvr>
  <p:transition>
    <p:random/>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9B81F-C347-4BEF-BFDF-29C42F48304A}" type="datetimeFigureOut">
              <a:rPr lang="en-US" smtClean="0"/>
              <a:pPr/>
              <a:t>5/7/2018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166911893"/>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transition>
    <p:random/>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498604"/>
            <a:ext cx="2890896" cy="1278466"/>
          </a:xfrm>
        </p:spPr>
        <p:txBody>
          <a:bodyPr anchor="b">
            <a:normAutofit/>
          </a:bodyPr>
          <a:lstStyle>
            <a:lvl1pPr>
              <a:defRPr sz="1500"/>
            </a:lvl1pPr>
          </a:lstStyle>
          <a:p>
            <a:r>
              <a:rPr lang="en-US"/>
              <a:t>Click to edit Master title style</a:t>
            </a:r>
            <a:endParaRPr lang="en-US" dirty="0"/>
          </a:p>
        </p:txBody>
      </p:sp>
      <p:sp>
        <p:nvSpPr>
          <p:cNvPr id="3" name="Content Placeholder 2"/>
          <p:cNvSpPr>
            <a:spLocks noGrp="1"/>
          </p:cNvSpPr>
          <p:nvPr>
            <p:ph idx="1"/>
          </p:nvPr>
        </p:nvSpPr>
        <p:spPr>
          <a:xfrm>
            <a:off x="3570346" y="514925"/>
            <a:ext cx="3385156"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8001" y="2777069"/>
            <a:ext cx="2890896" cy="2584449"/>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pPr/>
              <a:t>5/7/2018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181030662"/>
      </p:ext>
    </p:extLst>
  </p:cSld>
  <p:clrMapOvr>
    <a:masterClrMapping/>
  </p:clrMapOvr>
  <p:transition>
    <p:random/>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800600"/>
            <a:ext cx="6447500" cy="566738"/>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8001" y="609600"/>
            <a:ext cx="6447501" cy="3845718"/>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08001" y="5367338"/>
            <a:ext cx="6447500" cy="674024"/>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pPr/>
              <a:t>5/7/2018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3224905819"/>
      </p:ext>
    </p:extLst>
  </p:cSld>
  <p:clrMapOvr>
    <a:masterClrMapping/>
  </p:clrMapOvr>
  <p:transition>
    <p:random/>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3403600"/>
          </a:xfrm>
        </p:spPr>
        <p:txBody>
          <a:bodyPr anchor="ctr">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5/7/2018</a:t>
            </a:fld>
            <a:endParaRPr lang="en-US" dirty="0">
              <a:solidFill>
                <a:schemeClr val="tx2">
                  <a:shade val="90000"/>
                </a:schemeClr>
              </a:solidFill>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solidFill>
                <a:schemeClr val="tx2">
                  <a:shade val="90000"/>
                </a:schemeClr>
              </a:solidFill>
            </a:endParaRPr>
          </a:p>
        </p:txBody>
      </p:sp>
    </p:spTree>
    <p:extLst>
      <p:ext uri="{BB962C8B-B14F-4D97-AF65-F5344CB8AC3E}">
        <p14:creationId xmlns:p14="http://schemas.microsoft.com/office/powerpoint/2010/main" val="3550054378"/>
      </p:ext>
    </p:extLst>
  </p:cSld>
  <p:clrMapOvr>
    <a:masterClrMapping/>
  </p:clrMapOvr>
  <p:hf hdr="0" ftr="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024604" y="3632200"/>
            <a:ext cx="5418393"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Edit Master text styles</a:t>
            </a:r>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5/7/2018</a:t>
            </a:fld>
            <a:endParaRPr lang="en-US" dirty="0">
              <a:solidFill>
                <a:schemeClr val="tx2">
                  <a:shade val="90000"/>
                </a:schemeClr>
              </a:solidFill>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solidFill>
                <a:schemeClr val="tx2">
                  <a:shade val="90000"/>
                </a:schemeClr>
              </a:solidFill>
            </a:endParaRPr>
          </a:p>
        </p:txBody>
      </p:sp>
      <p:sp>
        <p:nvSpPr>
          <p:cNvPr id="20" name="TextBox 19"/>
          <p:cNvSpPr txBox="1"/>
          <p:nvPr/>
        </p:nvSpPr>
        <p:spPr>
          <a:xfrm>
            <a:off x="406403" y="790378"/>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6669758" y="288655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latin typeface="Arial"/>
              </a:rPr>
              <a:t>”</a:t>
            </a:r>
            <a:endParaRPr lang="en-US" sz="3600" dirty="0">
              <a:solidFill>
                <a:schemeClr val="accent1">
                  <a:lumMod val="60000"/>
                  <a:lumOff val="40000"/>
                </a:schemeClr>
              </a:solidFill>
              <a:latin typeface="Arial"/>
            </a:endParaRPr>
          </a:p>
        </p:txBody>
      </p:sp>
    </p:spTree>
    <p:extLst>
      <p:ext uri="{BB962C8B-B14F-4D97-AF65-F5344CB8AC3E}">
        <p14:creationId xmlns:p14="http://schemas.microsoft.com/office/powerpoint/2010/main" val="3437539386"/>
      </p:ext>
    </p:extLst>
  </p:cSld>
  <p:clrMapOvr>
    <a:masterClrMapping/>
  </p:clrMapOvr>
  <p:hf hdr="0" ftr="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931988"/>
            <a:ext cx="6447501" cy="2595460"/>
          </a:xfrm>
        </p:spPr>
        <p:txBody>
          <a:bodyPr anchor="b">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5/7/2018</a:t>
            </a:fld>
            <a:endParaRPr lang="en-US" dirty="0">
              <a:solidFill>
                <a:schemeClr val="tx2">
                  <a:shade val="90000"/>
                </a:schemeClr>
              </a:solidFill>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solidFill>
                <a:schemeClr val="tx2">
                  <a:shade val="90000"/>
                </a:schemeClr>
              </a:solidFill>
            </a:endParaRPr>
          </a:p>
        </p:txBody>
      </p:sp>
    </p:spTree>
    <p:extLst>
      <p:ext uri="{BB962C8B-B14F-4D97-AF65-F5344CB8AC3E}">
        <p14:creationId xmlns:p14="http://schemas.microsoft.com/office/powerpoint/2010/main" val="870356828"/>
      </p:ext>
    </p:extLst>
  </p:cSld>
  <p:clrMapOvr>
    <a:masterClrMapping/>
  </p:clrMapOvr>
  <p:hf hdr="0" ftr="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Edit Master text styles</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5/7/2018</a:t>
            </a:fld>
            <a:endParaRPr lang="en-US" dirty="0">
              <a:solidFill>
                <a:schemeClr val="tx2">
                  <a:shade val="90000"/>
                </a:schemeClr>
              </a:solidFill>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solidFill>
                <a:schemeClr val="tx2">
                  <a:shade val="90000"/>
                </a:schemeClr>
              </a:solidFill>
            </a:endParaRPr>
          </a:p>
        </p:txBody>
      </p:sp>
      <p:sp>
        <p:nvSpPr>
          <p:cNvPr id="24" name="TextBox 23"/>
          <p:cNvSpPr txBox="1"/>
          <p:nvPr/>
        </p:nvSpPr>
        <p:spPr>
          <a:xfrm>
            <a:off x="406403" y="790378"/>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88655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61275378"/>
      </p:ext>
    </p:extLst>
  </p:cSld>
  <p:clrMapOvr>
    <a:masterClrMapping/>
  </p:clrMapOvr>
  <p:hf hdr="0" ftr="0"/>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609600"/>
            <a:ext cx="6441152" cy="302260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Edit Master text styles</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5/7/2018</a:t>
            </a:fld>
            <a:endParaRPr lang="en-US" dirty="0">
              <a:solidFill>
                <a:schemeClr val="tx2">
                  <a:shade val="90000"/>
                </a:schemeClr>
              </a:solidFill>
            </a:endParaRP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solidFill>
                <a:schemeClr val="tx2">
                  <a:shade val="90000"/>
                </a:schemeClr>
              </a:solidFill>
            </a:endParaRPr>
          </a:p>
        </p:txBody>
      </p:sp>
    </p:spTree>
    <p:extLst>
      <p:ext uri="{BB962C8B-B14F-4D97-AF65-F5344CB8AC3E}">
        <p14:creationId xmlns:p14="http://schemas.microsoft.com/office/powerpoint/2010/main" val="1659935290"/>
      </p:ext>
    </p:extLst>
  </p:cSld>
  <p:clrMapOvr>
    <a:masterClrMapping/>
  </p:clrMapOvr>
  <p:hf hdr="0" ftr="0"/>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C9B81F-C347-4BEF-BFDF-29C42F48304A}" type="datetimeFigureOut">
              <a:rPr lang="en-US" smtClean="0"/>
              <a:pPr/>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4260551296"/>
      </p:ext>
    </p:extLst>
  </p:cSld>
  <p:clrMapOvr>
    <a:masterClrMapping/>
  </p:clrMapOvr>
  <p:transition>
    <p:random/>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609600"/>
            <a:ext cx="978557"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508001" y="609600"/>
            <a:ext cx="5295113"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C9B81F-C347-4BEF-BFDF-29C42F48304A}" type="datetimeFigureOut">
              <a:rPr lang="en-US" smtClean="0"/>
              <a:pPr/>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4253658321"/>
      </p:ext>
    </p:extLst>
  </p:cSld>
  <p:clrMapOvr>
    <a:masterClrMapping/>
  </p:clrMapOvr>
  <p:transition>
    <p:random/>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userDrawn="1">
  <p:cSld name="Section Break &quot;the Buzz/Discussion&quot;">
    <p:spTree>
      <p:nvGrpSpPr>
        <p:cNvPr id="1" name=""/>
        <p:cNvGrpSpPr/>
        <p:nvPr/>
      </p:nvGrpSpPr>
      <p:grpSpPr>
        <a:xfrm>
          <a:off x="0" y="0"/>
          <a:ext cx="0" cy="0"/>
          <a:chOff x="0" y="0"/>
          <a:chExt cx="0" cy="0"/>
        </a:xfrm>
      </p:grpSpPr>
      <p:sp>
        <p:nvSpPr>
          <p:cNvPr id="3" name="Slide Number Placeholder 2" hidden="1"/>
          <p:cNvSpPr>
            <a:spLocks noGrp="1"/>
          </p:cNvSpPr>
          <p:nvPr>
            <p:ph type="sldNum" sz="quarter" idx="10"/>
          </p:nvPr>
        </p:nvSpPr>
        <p:spPr/>
        <p:txBody>
          <a:bodyPr/>
          <a:lstStyle>
            <a:lvl1pPr>
              <a:defRPr>
                <a:latin typeface="Arial" pitchFamily="34" charset="0"/>
              </a:defRPr>
            </a:lvl1pPr>
          </a:lstStyle>
          <a:p>
            <a:pPr>
              <a:defRPr/>
            </a:pPr>
            <a:fld id="{476A5DD5-2959-4EEA-922F-A2A9662FB79E}" type="slidenum">
              <a:rPr lang="en-US" kern="0" smtClean="0">
                <a:cs typeface="Arial" charset="0"/>
              </a:rPr>
              <a:pPr>
                <a:defRPr/>
              </a:pPr>
              <a:t>‹#›</a:t>
            </a:fld>
            <a:endParaRPr lang="en-US" kern="0" dirty="0">
              <a:cs typeface="Arial" charset="0"/>
            </a:endParaRPr>
          </a:p>
        </p:txBody>
      </p:sp>
      <p:grpSp>
        <p:nvGrpSpPr>
          <p:cNvPr id="7" name="Group 6"/>
          <p:cNvGrpSpPr>
            <a:grpSpLocks/>
          </p:cNvGrpSpPr>
          <p:nvPr userDrawn="1"/>
        </p:nvGrpSpPr>
        <p:grpSpPr bwMode="auto">
          <a:xfrm>
            <a:off x="303031" y="2029058"/>
            <a:ext cx="4023360" cy="3383280"/>
            <a:chOff x="708917" y="1445885"/>
            <a:chExt cx="5680753" cy="5049917"/>
          </a:xfrm>
        </p:grpSpPr>
        <p:pic>
          <p:nvPicPr>
            <p:cNvPr id="8" name="Picture 12" descr="2word_ballons_orange.wmf"/>
            <p:cNvPicPr>
              <a:picLocks noChangeAspect="1"/>
            </p:cNvPicPr>
            <p:nvPr/>
          </p:nvPicPr>
          <p:blipFill>
            <a:blip r:embed="rId2" cstate="print"/>
            <a:srcRect l="-606" b="-7410"/>
            <a:stretch>
              <a:fillRect/>
            </a:stretch>
          </p:blipFill>
          <p:spPr bwMode="auto">
            <a:xfrm>
              <a:off x="708917" y="1445885"/>
              <a:ext cx="5680753" cy="5049917"/>
            </a:xfrm>
            <a:prstGeom prst="rect">
              <a:avLst/>
            </a:prstGeom>
            <a:noFill/>
            <a:ln w="9525">
              <a:noFill/>
              <a:miter lim="800000"/>
              <a:headEnd/>
              <a:tailEnd/>
            </a:ln>
          </p:spPr>
        </p:pic>
        <p:sp>
          <p:nvSpPr>
            <p:cNvPr id="9" name="Rectangle 8"/>
            <p:cNvSpPr/>
            <p:nvPr/>
          </p:nvSpPr>
          <p:spPr>
            <a:xfrm>
              <a:off x="1439254" y="5534064"/>
              <a:ext cx="523938" cy="3443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atin typeface="Arial" pitchFamily="34" charset="0"/>
              </a:endParaRPr>
            </a:p>
          </p:txBody>
        </p:sp>
      </p:grpSp>
      <p:sp>
        <p:nvSpPr>
          <p:cNvPr id="12" name="Title 4"/>
          <p:cNvSpPr>
            <a:spLocks noGrp="1"/>
          </p:cNvSpPr>
          <p:nvPr>
            <p:ph type="title"/>
          </p:nvPr>
        </p:nvSpPr>
        <p:spPr>
          <a:xfrm>
            <a:off x="4661092" y="3236976"/>
            <a:ext cx="4114800" cy="822960"/>
          </a:xfrm>
        </p:spPr>
        <p:txBody>
          <a:bodyPr>
            <a:noAutofit/>
          </a:bodyPr>
          <a:lstStyle>
            <a:lvl1pPr>
              <a:defRPr sz="3200">
                <a:latin typeface="Arial" pitchFamily="34" charset="0"/>
              </a:defRPr>
            </a:lvl1pPr>
          </a:lstStyle>
          <a:p>
            <a:r>
              <a:rPr lang="en-US" dirty="0"/>
              <a:t>Click to edit Master title style</a:t>
            </a:r>
          </a:p>
        </p:txBody>
      </p:sp>
    </p:spTree>
    <p:extLst>
      <p:ext uri="{BB962C8B-B14F-4D97-AF65-F5344CB8AC3E}">
        <p14:creationId xmlns:p14="http://schemas.microsoft.com/office/powerpoint/2010/main" val="1614255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endParaRPr lang="en-US"/>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endParaRPr lang="en-US"/>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endParaRPr lang="en-US"/>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6626" name="Group 2"/>
          <p:cNvGrpSpPr>
            <a:grpSpLocks/>
          </p:cNvGrpSpPr>
          <p:nvPr/>
        </p:nvGrpSpPr>
        <p:grpSpPr bwMode="auto">
          <a:xfrm>
            <a:off x="0" y="0"/>
            <a:ext cx="7243763" cy="1981200"/>
            <a:chOff x="0" y="0"/>
            <a:chExt cx="4562" cy="1248"/>
          </a:xfrm>
        </p:grpSpPr>
        <p:sp>
          <p:nvSpPr>
            <p:cNvPr id="26627"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endParaRPr lang="en-US"/>
            </a:p>
          </p:txBody>
        </p:sp>
        <p:sp>
          <p:nvSpPr>
            <p:cNvPr id="26628" name="Freeform 4"/>
            <p:cNvSpPr>
              <a:spLocks/>
            </p:cNvSpPr>
            <p:nvPr/>
          </p:nvSpPr>
          <p:spPr bwMode="hidden">
            <a:xfrm>
              <a:off x="0" y="0"/>
              <a:ext cx="4562" cy="1199"/>
            </a:xfrm>
            <a:custGeom>
              <a:avLst/>
              <a:gdLst/>
              <a:ahLst/>
              <a:cxnLst>
                <a:cxn ang="0">
                  <a:pos x="4560" y="932"/>
                </a:cxn>
                <a:cxn ang="0">
                  <a:pos x="0" y="1199"/>
                </a:cxn>
                <a:cxn ang="0">
                  <a:pos x="0" y="0"/>
                </a:cxn>
                <a:cxn ang="0">
                  <a:pos x="4562" y="0"/>
                </a:cxn>
                <a:cxn ang="0">
                  <a:pos x="4560" y="932"/>
                </a:cxn>
                <a:cxn ang="0">
                  <a:pos x="4560" y="932"/>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grpSp>
      <p:sp>
        <p:nvSpPr>
          <p:cNvPr id="26629"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6630"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0"/>
            <a:endParaRPr lang="en-US"/>
          </a:p>
        </p:txBody>
      </p:sp>
      <p:sp>
        <p:nvSpPr>
          <p:cNvPr id="26632" name="Rectangle 8"/>
          <p:cNvSpPr>
            <a:spLocks noGrp="1" noChangeArrowheads="1"/>
          </p:cNvSpPr>
          <p:nvPr>
            <p:ph type="ftr" sz="quarter" idx="3"/>
          </p:nvPr>
        </p:nvSpPr>
        <p:spPr bwMode="auto">
          <a:xfrm>
            <a:off x="1187450" y="6400800"/>
            <a:ext cx="6934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lnSpc>
                <a:spcPct val="100000"/>
              </a:lnSpc>
              <a:spcBef>
                <a:spcPct val="0"/>
              </a:spcBef>
              <a:buClrTx/>
              <a:buFontTx/>
              <a:buNone/>
              <a:defRPr sz="800">
                <a:effectLst>
                  <a:outerShdw blurRad="38100" dist="38100" dir="2700000" algn="tl">
                    <a:srgbClr val="000000"/>
                  </a:outerShdw>
                </a:effectLst>
              </a:defRPr>
            </a:lvl1pPr>
          </a:lstStyle>
          <a:p>
            <a:endParaRPr lang="en-US"/>
          </a:p>
        </p:txBody>
      </p:sp>
    </p:spTree>
  </p:cSld>
  <p:clrMap bg1="dk2" tx1="lt1" bg2="dk1" tx2="lt2" accent1="accent1" accent2="accent2" accent3="accent3" accent4="accent4" accent5="accent5" accent6="accent6" hlink="hlink" folHlink="folHlink"/>
  <p:sldLayoutIdLst>
    <p:sldLayoutId id="2147483672"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random/>
  </p:transition>
  <p:hf hdr="0" ftr="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fontAlgn="base">
        <a:spcBef>
          <a:spcPct val="20000"/>
        </a:spcBef>
        <a:spcAft>
          <a:spcPct val="0"/>
        </a:spcAft>
        <a:buClr>
          <a:schemeClr val="hlink"/>
        </a:buClr>
        <a:buFont typeface="Wingdings" pitchFamily="2" charset="2"/>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54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547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ClrTx/>
              <a:buFontTx/>
              <a:buNone/>
              <a:defRPr sz="1400">
                <a:effectLst/>
                <a:latin typeface="+mn-lt"/>
              </a:defRPr>
            </a:lvl1pPr>
          </a:lstStyle>
          <a:p>
            <a:r>
              <a:rPr lang="en-US"/>
              <a:t>June 22, 2011</a:t>
            </a:r>
          </a:p>
        </p:txBody>
      </p:sp>
      <p:sp>
        <p:nvSpPr>
          <p:cNvPr id="1054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buClrTx/>
              <a:buFontTx/>
              <a:buNone/>
              <a:defRPr sz="1400">
                <a:effectLst/>
                <a:latin typeface="+mn-lt"/>
              </a:defRPr>
            </a:lvl1pPr>
          </a:lstStyle>
          <a:p>
            <a:endParaRPr lang="en-US"/>
          </a:p>
        </p:txBody>
      </p:sp>
      <p:sp>
        <p:nvSpPr>
          <p:cNvPr id="10547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buClrTx/>
              <a:buFontTx/>
              <a:buNone/>
              <a:defRPr sz="1400">
                <a:effectLst/>
                <a:latin typeface="+mn-lt"/>
              </a:defRPr>
            </a:lvl1pPr>
          </a:lstStyle>
          <a:p>
            <a:fld id="{4318A149-D860-48DE-ADCF-872DBC602C8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ransition>
    <p:random/>
  </p:transition>
  <p:hf hdr="0" ft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9144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609600"/>
            <a:ext cx="6447501"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08001" y="2160590"/>
            <a:ext cx="6447501"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3850" y="6041363"/>
            <a:ext cx="683954" cy="365125"/>
          </a:xfrm>
          <a:prstGeom prst="rect">
            <a:avLst/>
          </a:prstGeom>
        </p:spPr>
        <p:txBody>
          <a:bodyPr vert="horz" lIns="91440" tIns="45720" rIns="91440" bIns="45720" rtlCol="0" anchor="ctr"/>
          <a:lstStyle>
            <a:lvl1pPr algn="r">
              <a:defRPr sz="675">
                <a:solidFill>
                  <a:schemeClr val="tx1">
                    <a:tint val="75000"/>
                  </a:schemeClr>
                </a:solidFill>
              </a:defRPr>
            </a:lvl1pPr>
          </a:lstStyle>
          <a:p>
            <a:fld id="{DDD95C3C-F4EA-45A9-A94A-A690D7235660}" type="datetimeFigureOut">
              <a:rPr lang="en-US" smtClean="0"/>
              <a:t>5/7/2018</a:t>
            </a:fld>
            <a:endParaRPr lang="en-US"/>
          </a:p>
        </p:txBody>
      </p:sp>
      <p:sp>
        <p:nvSpPr>
          <p:cNvPr id="5" name="Footer Placeholder 4"/>
          <p:cNvSpPr>
            <a:spLocks noGrp="1"/>
          </p:cNvSpPr>
          <p:nvPr>
            <p:ph type="ftr" sz="quarter" idx="3"/>
          </p:nvPr>
        </p:nvSpPr>
        <p:spPr>
          <a:xfrm>
            <a:off x="508001" y="6041363"/>
            <a:ext cx="4723209" cy="365125"/>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2998" y="6041363"/>
            <a:ext cx="512504" cy="365125"/>
          </a:xfrm>
          <a:prstGeom prst="rect">
            <a:avLst/>
          </a:prstGeom>
        </p:spPr>
        <p:txBody>
          <a:bodyPr vert="horz" lIns="91440" tIns="45720" rIns="91440" bIns="45720" rtlCol="0" anchor="ctr"/>
          <a:lstStyle>
            <a:lvl1pPr algn="r">
              <a:defRPr sz="675">
                <a:solidFill>
                  <a:schemeClr val="accent1"/>
                </a:solidFill>
              </a:defRPr>
            </a:lvl1pPr>
          </a:lstStyle>
          <a:p>
            <a:fld id="{1BF90764-FA78-4C98-B1C9-9CF2F75B01F3}" type="slidenum">
              <a:rPr lang="en-US" smtClean="0"/>
              <a:t>‹#›</a:t>
            </a:fld>
            <a:endParaRPr lang="en-US"/>
          </a:p>
        </p:txBody>
      </p:sp>
    </p:spTree>
    <p:extLst>
      <p:ext uri="{BB962C8B-B14F-4D97-AF65-F5344CB8AC3E}">
        <p14:creationId xmlns:p14="http://schemas.microsoft.com/office/powerpoint/2010/main" val="1908649580"/>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 id="2147483762" r:id="rId15"/>
    <p:sldLayoutId id="2147483763" r:id="rId16"/>
    <p:sldLayoutId id="2147483764" r:id="rId17"/>
  </p:sldLayoutIdLst>
  <p:transition>
    <p:random/>
  </p:transition>
  <p:hf hdr="0" ftr="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8.xml"/><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1.xml"/><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2.xml"/><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3.xml"/><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4.xml"/><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5.xml"/><Relationship Id="rId1" Type="http://schemas.openxmlformats.org/officeDocument/2006/relationships/slideLayout" Target="../slideLayouts/slideLayout24.xml"/></Relationships>
</file>

<file path=ppt/slides/_rels/slide5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6.xml"/><Relationship Id="rId1" Type="http://schemas.openxmlformats.org/officeDocument/2006/relationships/slideLayout" Target="../slideLayouts/slideLayout24.xml"/></Relationships>
</file>

<file path=ppt/slides/_rels/slide5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7.xml"/><Relationship Id="rId1" Type="http://schemas.openxmlformats.org/officeDocument/2006/relationships/slideLayout" Target="../slideLayouts/slideLayout2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4.xml"/></Relationships>
</file>

<file path=ppt/slides/_rels/slide5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0.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4.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4.xml"/></Relationships>
</file>

<file path=ppt/slides/_rels/slide6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4.xml"/><Relationship Id="rId1" Type="http://schemas.openxmlformats.org/officeDocument/2006/relationships/slideLayout" Target="../slideLayouts/slideLayout23.xml"/></Relationships>
</file>

<file path=ppt/slides/_rels/slide6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5.xml"/><Relationship Id="rId1" Type="http://schemas.openxmlformats.org/officeDocument/2006/relationships/slideLayout" Target="../slideLayouts/slideLayout24.xml"/></Relationships>
</file>

<file path=ppt/slides/_rels/slide6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6.xml"/><Relationship Id="rId1" Type="http://schemas.openxmlformats.org/officeDocument/2006/relationships/slideLayout" Target="../slideLayouts/slideLayout24.xml"/></Relationships>
</file>

<file path=ppt/slides/_rels/slide6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7.xml"/><Relationship Id="rId1" Type="http://schemas.openxmlformats.org/officeDocument/2006/relationships/slideLayout" Target="../slideLayouts/slideLayout24.xml"/></Relationships>
</file>

<file path=ppt/slides/_rels/slide6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8.xml"/><Relationship Id="rId1" Type="http://schemas.openxmlformats.org/officeDocument/2006/relationships/slideLayout" Target="../slideLayouts/slideLayout2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6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9.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2971800"/>
            <a:ext cx="8153400" cy="2362200"/>
          </a:xfrm>
        </p:spPr>
        <p:txBody>
          <a:bodyPr>
            <a:normAutofit fontScale="90000"/>
          </a:bodyPr>
          <a:lstStyle/>
          <a:p>
            <a:pPr algn="ctr"/>
            <a:r>
              <a:rPr lang="en-US" sz="4800" dirty="0"/>
              <a:t> </a:t>
            </a:r>
            <a:r>
              <a:rPr lang="en-US" sz="4800" b="1" dirty="0"/>
              <a:t>2017 Plan and Bankruptcy Rule Changes &amp; Form 410/410A Guidelines</a:t>
            </a:r>
            <a:br>
              <a:rPr lang="en-US" sz="4800" dirty="0"/>
            </a:br>
            <a:endParaRPr lang="en-US" sz="4800" dirty="0"/>
          </a:p>
        </p:txBody>
      </p:sp>
      <p:sp>
        <p:nvSpPr>
          <p:cNvPr id="6" name="Slide Number Placeholder 5"/>
          <p:cNvSpPr>
            <a:spLocks noGrp="1"/>
          </p:cNvSpPr>
          <p:nvPr>
            <p:ph type="sldNum" sz="quarter" idx="12"/>
          </p:nvPr>
        </p:nvSpPr>
        <p:spPr/>
        <p:txBody>
          <a:bodyPr/>
          <a:lstStyle/>
          <a:p>
            <a:fld id="{9CD83ABE-88F1-465D-B4EA-674949ABC015}" type="slidenum">
              <a:rPr lang="en-US" smtClean="0"/>
              <a:pPr/>
              <a:t>1</a:t>
            </a:fld>
            <a:endParaRPr lang="en-US"/>
          </a:p>
        </p:txBody>
      </p:sp>
      <p:sp>
        <p:nvSpPr>
          <p:cNvPr id="2053" name="Rectangle 5"/>
          <p:cNvSpPr>
            <a:spLocks noChangeArrowheads="1"/>
          </p:cNvSpPr>
          <p:nvPr/>
        </p:nvSpPr>
        <p:spPr bwMode="auto">
          <a:xfrm>
            <a:off x="0" y="1524000"/>
            <a:ext cx="9144000" cy="4419600"/>
          </a:xfrm>
          <a:prstGeom prst="rect">
            <a:avLst/>
          </a:prstGeom>
          <a:noFill/>
          <a:ln w="9525" algn="ctr">
            <a:noFill/>
            <a:miter lim="800000"/>
            <a:headEnd/>
            <a:tailEnd/>
          </a:ln>
          <a:effectLst/>
        </p:spPr>
        <p:txBody>
          <a:bodyPr wrap="none" anchor="ctr"/>
          <a:lstStyle/>
          <a:p>
            <a:endParaRPr lang="en-US"/>
          </a:p>
        </p:txBody>
      </p:sp>
      <p:pic>
        <p:nvPicPr>
          <p:cNvPr id="3" name="Picture 2" descr="A close up of a sign&#10;&#10;Description generated with very high confidence">
            <a:extLst>
              <a:ext uri="{FF2B5EF4-FFF2-40B4-BE49-F238E27FC236}">
                <a16:creationId xmlns:a16="http://schemas.microsoft.com/office/drawing/2014/main" id="{4643E518-839D-4614-9D71-8818F50B07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3738" y="459956"/>
            <a:ext cx="5345828" cy="1445044"/>
          </a:xfrm>
          <a:prstGeom prst="rect">
            <a:avLst/>
          </a:prstGeom>
        </p:spPr>
      </p:pic>
    </p:spTree>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09600"/>
            <a:ext cx="8229600" cy="1143000"/>
          </a:xfrm>
        </p:spPr>
        <p:txBody>
          <a:bodyPr>
            <a:normAutofit/>
          </a:bodyPr>
          <a:lstStyle/>
          <a:p>
            <a:pPr algn="ctr"/>
            <a:r>
              <a:rPr lang="en-US" b="1" dirty="0">
                <a:latin typeface="+mn-lt"/>
              </a:rPr>
              <a:t>PERIODIC STATEMENTS: </a:t>
            </a:r>
            <a:r>
              <a:rPr lang="en-US" sz="2400" b="1" dirty="0">
                <a:latin typeface="+mn-lt"/>
              </a:rPr>
              <a:t>New Rule – When can you stop sending statements?</a:t>
            </a:r>
          </a:p>
        </p:txBody>
      </p:sp>
      <p:sp>
        <p:nvSpPr>
          <p:cNvPr id="3" name="Content Placeholder 2"/>
          <p:cNvSpPr>
            <a:spLocks noGrp="1"/>
          </p:cNvSpPr>
          <p:nvPr>
            <p:ph idx="1"/>
          </p:nvPr>
        </p:nvSpPr>
        <p:spPr/>
        <p:txBody>
          <a:bodyPr>
            <a:normAutofit/>
          </a:bodyPr>
          <a:lstStyle/>
          <a:p>
            <a:pPr algn="just"/>
            <a:r>
              <a:rPr lang="en-US" sz="1600" dirty="0"/>
              <a:t>Two part test</a:t>
            </a:r>
          </a:p>
          <a:p>
            <a:pPr lvl="1" algn="just"/>
            <a:r>
              <a:rPr lang="en-US" sz="1600" dirty="0"/>
              <a:t>A: </a:t>
            </a:r>
            <a:r>
              <a:rPr lang="en-US" sz="1600" u="sng" dirty="0"/>
              <a:t>Any</a:t>
            </a:r>
            <a:r>
              <a:rPr lang="en-US" sz="1600" dirty="0"/>
              <a:t> consumer on the loan must be a debtor </a:t>
            </a:r>
            <a:r>
              <a:rPr lang="en-US" sz="1600" u="sng" dirty="0"/>
              <a:t>or</a:t>
            </a:r>
            <a:r>
              <a:rPr lang="en-US" sz="1600" dirty="0"/>
              <a:t> must have been discharged in bankruptcy; AND</a:t>
            </a:r>
          </a:p>
          <a:p>
            <a:pPr lvl="1" algn="just"/>
            <a:r>
              <a:rPr lang="en-US" sz="1600" dirty="0"/>
              <a:t>B: One of the following additional conditions must apply:</a:t>
            </a:r>
          </a:p>
          <a:p>
            <a:pPr lvl="2" algn="just"/>
            <a:r>
              <a:rPr lang="en-US" sz="1200" dirty="0"/>
              <a:t>1) The consumer requests in writing that the servicer cease providing statements; or</a:t>
            </a:r>
          </a:p>
          <a:p>
            <a:pPr lvl="2" algn="just"/>
            <a:r>
              <a:rPr lang="en-US" sz="1200" dirty="0"/>
              <a:t>2) The </a:t>
            </a:r>
            <a:r>
              <a:rPr lang="en-US" sz="1200" u="sng" dirty="0"/>
              <a:t>Filed</a:t>
            </a:r>
            <a:r>
              <a:rPr lang="en-US" sz="1200" dirty="0"/>
              <a:t> Plan provides for Surrender, Avoidance, or otherwise does not provide for the payment of arrearage or maintenance of payments; or</a:t>
            </a:r>
          </a:p>
          <a:p>
            <a:pPr lvl="2" algn="just"/>
            <a:r>
              <a:rPr lang="en-US" sz="1200" dirty="0"/>
              <a:t>3) The Court enters an order Avoiding lien, lifting the stay, or requiring the servicer to cease providing the statements; or</a:t>
            </a:r>
          </a:p>
          <a:p>
            <a:pPr lvl="2" algn="just"/>
            <a:r>
              <a:rPr lang="en-US" sz="1200" dirty="0"/>
              <a:t>4) The consumer files a statement of intention to surrender (11 USC 521(a)) </a:t>
            </a:r>
            <a:r>
              <a:rPr lang="en-US" sz="1200" u="sng" dirty="0"/>
              <a:t>and</a:t>
            </a:r>
            <a:r>
              <a:rPr lang="en-US" sz="1200" dirty="0"/>
              <a:t> has not made any partial or periodic payments after filing the case</a:t>
            </a:r>
          </a:p>
        </p:txBody>
      </p:sp>
    </p:spTree>
    <p:extLst>
      <p:ext uri="{BB962C8B-B14F-4D97-AF65-F5344CB8AC3E}">
        <p14:creationId xmlns:p14="http://schemas.microsoft.com/office/powerpoint/2010/main" val="1937171525"/>
      </p:ext>
    </p:extLst>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049" y="533400"/>
            <a:ext cx="8229600" cy="1143000"/>
          </a:xfrm>
        </p:spPr>
        <p:txBody>
          <a:bodyPr>
            <a:normAutofit/>
          </a:bodyPr>
          <a:lstStyle/>
          <a:p>
            <a:pPr algn="ctr"/>
            <a:r>
              <a:rPr lang="en-US" b="1" dirty="0">
                <a:latin typeface="+mn-lt"/>
              </a:rPr>
              <a:t>PERIODIC STATEMENTS: </a:t>
            </a:r>
            <a:r>
              <a:rPr lang="en-US" sz="2400" b="1" dirty="0">
                <a:latin typeface="+mn-lt"/>
              </a:rPr>
              <a:t>New Rule – </a:t>
            </a:r>
            <a:br>
              <a:rPr lang="en-US" sz="2400" b="1" dirty="0">
                <a:latin typeface="+mn-lt"/>
              </a:rPr>
            </a:br>
            <a:r>
              <a:rPr lang="en-US" sz="2400" b="1" dirty="0">
                <a:latin typeface="+mn-lt"/>
              </a:rPr>
              <a:t>Exemptions from coverage</a:t>
            </a:r>
          </a:p>
        </p:txBody>
      </p:sp>
      <p:sp>
        <p:nvSpPr>
          <p:cNvPr id="3" name="Content Placeholder 2"/>
          <p:cNvSpPr>
            <a:spLocks noGrp="1"/>
          </p:cNvSpPr>
          <p:nvPr>
            <p:ph idx="1"/>
          </p:nvPr>
        </p:nvSpPr>
        <p:spPr/>
        <p:txBody>
          <a:bodyPr>
            <a:normAutofit/>
          </a:bodyPr>
          <a:lstStyle/>
          <a:p>
            <a:pPr marL="0" indent="0" algn="just">
              <a:buNone/>
            </a:pPr>
            <a:r>
              <a:rPr lang="en-US" sz="3200" dirty="0"/>
              <a:t>These exemptions no longer apply if:</a:t>
            </a:r>
          </a:p>
          <a:p>
            <a:pPr lvl="0" algn="just"/>
            <a:r>
              <a:rPr lang="en-US" sz="2000" dirty="0"/>
              <a:t>The  debtor reaffirms the debt; unless there is an order terminating statements</a:t>
            </a:r>
          </a:p>
          <a:p>
            <a:pPr algn="just"/>
            <a:r>
              <a:rPr lang="en-US" sz="2000" dirty="0"/>
              <a:t>The borrower on the loan requests in writing that statements resume</a:t>
            </a:r>
          </a:p>
        </p:txBody>
      </p:sp>
    </p:spTree>
    <p:extLst>
      <p:ext uri="{BB962C8B-B14F-4D97-AF65-F5344CB8AC3E}">
        <p14:creationId xmlns:p14="http://schemas.microsoft.com/office/powerpoint/2010/main" val="1606412467"/>
      </p:ext>
    </p:extLst>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229600" cy="1143000"/>
          </a:xfrm>
        </p:spPr>
        <p:txBody>
          <a:bodyPr>
            <a:normAutofit/>
          </a:bodyPr>
          <a:lstStyle/>
          <a:p>
            <a:pPr algn="ctr"/>
            <a:r>
              <a:rPr lang="en-US" b="1" dirty="0"/>
              <a:t>PERIODIC STATEMENTS: </a:t>
            </a:r>
            <a:r>
              <a:rPr lang="en-US" sz="2400" b="1" dirty="0"/>
              <a:t>New Rule –</a:t>
            </a:r>
            <a:br>
              <a:rPr lang="en-US" sz="2400" b="1" dirty="0"/>
            </a:br>
            <a:r>
              <a:rPr lang="en-US" sz="2400" dirty="0">
                <a:latin typeface="Rockwell Extra Bold" panose="02060903040505020403" pitchFamily="18" charset="0"/>
              </a:rPr>
              <a:t> </a:t>
            </a:r>
            <a:r>
              <a:rPr lang="en-US" sz="2400" b="1" dirty="0">
                <a:latin typeface="+mn-lt"/>
              </a:rPr>
              <a:t>Content of the Statements</a:t>
            </a:r>
          </a:p>
        </p:txBody>
      </p:sp>
      <p:sp>
        <p:nvSpPr>
          <p:cNvPr id="3" name="Content Placeholder 2"/>
          <p:cNvSpPr>
            <a:spLocks noGrp="1"/>
          </p:cNvSpPr>
          <p:nvPr>
            <p:ph idx="1"/>
          </p:nvPr>
        </p:nvSpPr>
        <p:spPr>
          <a:xfrm>
            <a:off x="508001" y="2160590"/>
            <a:ext cx="6447501" cy="4240210"/>
          </a:xfrm>
        </p:spPr>
        <p:txBody>
          <a:bodyPr>
            <a:normAutofit fontScale="62500" lnSpcReduction="20000"/>
          </a:bodyPr>
          <a:lstStyle/>
          <a:p>
            <a:pPr marL="0" indent="0" algn="just">
              <a:buNone/>
            </a:pPr>
            <a:r>
              <a:rPr lang="en-US" sz="3200" dirty="0"/>
              <a:t>The Modified Periodic Statement may allow:</a:t>
            </a:r>
          </a:p>
          <a:p>
            <a:pPr marL="0" indent="0" algn="just">
              <a:buNone/>
            </a:pPr>
            <a:endParaRPr lang="en-US" sz="3200" dirty="0"/>
          </a:p>
          <a:p>
            <a:pPr lvl="0" algn="just"/>
            <a:r>
              <a:rPr lang="en-US" sz="3200" dirty="0"/>
              <a:t>Informational Disclosures</a:t>
            </a:r>
          </a:p>
          <a:p>
            <a:pPr lvl="0" algn="just"/>
            <a:r>
              <a:rPr lang="en-US" sz="3200" dirty="0"/>
              <a:t>Terminology that is commonly understood or used in the sample</a:t>
            </a:r>
          </a:p>
          <a:p>
            <a:pPr lvl="0" algn="just"/>
            <a:r>
              <a:rPr lang="en-US" sz="3200" dirty="0"/>
              <a:t>Terminology specific to the circumstances of the case</a:t>
            </a:r>
          </a:p>
          <a:p>
            <a:pPr lvl="0" algn="just"/>
            <a:r>
              <a:rPr lang="en-US" sz="3200" dirty="0"/>
              <a:t>Regional differences in terminology</a:t>
            </a:r>
          </a:p>
          <a:p>
            <a:pPr lvl="0" algn="just"/>
            <a:r>
              <a:rPr lang="en-US" sz="3200" dirty="0"/>
              <a:t>A statement identifying the consumer’s status as a debtor in bankruptcy or the discharged status of the mortgage loan</a:t>
            </a:r>
          </a:p>
          <a:p>
            <a:pPr lvl="0" algn="just"/>
            <a:r>
              <a:rPr lang="en-US" sz="3200" dirty="0"/>
              <a:t>A statement that the periodic statement is for informational purposes only</a:t>
            </a:r>
          </a:p>
        </p:txBody>
      </p:sp>
    </p:spTree>
    <p:extLst>
      <p:ext uri="{BB962C8B-B14F-4D97-AF65-F5344CB8AC3E}">
        <p14:creationId xmlns:p14="http://schemas.microsoft.com/office/powerpoint/2010/main" val="812374696"/>
      </p:ext>
    </p:extLst>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marL="0" indent="0" algn="just">
              <a:buNone/>
            </a:pPr>
            <a:r>
              <a:rPr lang="en-US" sz="3200" dirty="0"/>
              <a:t>The Modified Periodic Statement may allow:</a:t>
            </a:r>
          </a:p>
          <a:p>
            <a:pPr lvl="0" algn="just"/>
            <a:r>
              <a:rPr lang="en-US" sz="2400" b="1" dirty="0"/>
              <a:t>The Amount Due Section does not need to include the amount of any late payment fee and the date on which that fee will be imposed if the payment has not been received</a:t>
            </a:r>
          </a:p>
          <a:p>
            <a:pPr lvl="0" algn="just"/>
            <a:r>
              <a:rPr lang="en-US" sz="2400" dirty="0"/>
              <a:t>The </a:t>
            </a:r>
            <a:r>
              <a:rPr lang="en-US" sz="2400" b="1" dirty="0"/>
              <a:t>Delinquency Information </a:t>
            </a:r>
            <a:r>
              <a:rPr lang="en-US" sz="2400" dirty="0"/>
              <a:t>Section does not need to include the date on which the consumer became delinquent</a:t>
            </a:r>
          </a:p>
          <a:p>
            <a:pPr lvl="0" algn="just"/>
            <a:r>
              <a:rPr lang="en-US" sz="2400" dirty="0"/>
              <a:t>A notification of possible risks, such as foreclosure, and expenses, that may be incurred if the delinquency is not cured</a:t>
            </a:r>
          </a:p>
          <a:p>
            <a:pPr lvl="0" algn="just"/>
            <a:r>
              <a:rPr lang="en-US" sz="2400" dirty="0"/>
              <a:t>A notice of whether the servicer has made the first notice or filing required by applicable law for any judicial or non-judicial foreclosure process</a:t>
            </a:r>
          </a:p>
          <a:p>
            <a:pPr lvl="0" algn="just"/>
            <a:r>
              <a:rPr lang="en-US" sz="2400" dirty="0"/>
              <a:t>On unmodified statements, the “Amount Due” in the Amount Due Section must be shown more prominently than other disclosures on the page. This “more prominently” requirement does not apply, but the servicer is still required to disclose the “Amount Due”</a:t>
            </a:r>
          </a:p>
        </p:txBody>
      </p:sp>
      <p:sp>
        <p:nvSpPr>
          <p:cNvPr id="6" name="Title 1">
            <a:extLst>
              <a:ext uri="{FF2B5EF4-FFF2-40B4-BE49-F238E27FC236}">
                <a16:creationId xmlns:a16="http://schemas.microsoft.com/office/drawing/2014/main" id="{DF66E2B3-99D7-4279-8CBF-F91A08E6214D}"/>
              </a:ext>
            </a:extLst>
          </p:cNvPr>
          <p:cNvSpPr txBox="1">
            <a:spLocks/>
          </p:cNvSpPr>
          <p:nvPr/>
        </p:nvSpPr>
        <p:spPr>
          <a:xfrm>
            <a:off x="-533400" y="457200"/>
            <a:ext cx="8229600" cy="1143000"/>
          </a:xfrm>
          <a:prstGeom prst="rect">
            <a:avLst/>
          </a:prstGeom>
        </p:spPr>
        <p:txBody>
          <a:bodyPr vert="horz" lIns="91440" tIns="45720" rIns="91440" bIns="45720" rtlCol="0" anchor="t">
            <a:normAutofit/>
          </a:bodyPr>
          <a:lst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lnSpc>
                <a:spcPct val="100000"/>
              </a:lnSpc>
              <a:spcAft>
                <a:spcPts val="0"/>
              </a:spcAft>
              <a:buClrTx/>
              <a:buFontTx/>
            </a:pPr>
            <a:r>
              <a:rPr lang="en-US" b="1" dirty="0">
                <a:effectLst/>
              </a:rPr>
              <a:t>PERIODIC STATEMENTS: </a:t>
            </a:r>
            <a:r>
              <a:rPr lang="en-US" sz="2400" b="1" dirty="0">
                <a:effectLst/>
              </a:rPr>
              <a:t>New Rule –</a:t>
            </a:r>
            <a:br>
              <a:rPr lang="en-US" sz="2400" b="1" dirty="0">
                <a:effectLst/>
              </a:rPr>
            </a:br>
            <a:r>
              <a:rPr lang="en-US" sz="2400" dirty="0">
                <a:effectLst/>
                <a:latin typeface="Rockwell Extra Bold" panose="02060903040505020403" pitchFamily="18" charset="0"/>
              </a:rPr>
              <a:t> </a:t>
            </a:r>
            <a:r>
              <a:rPr lang="en-US" sz="2400" b="1" dirty="0">
                <a:effectLst/>
                <a:latin typeface="+mn-lt"/>
              </a:rPr>
              <a:t>Content of the Statements</a:t>
            </a:r>
          </a:p>
        </p:txBody>
      </p:sp>
    </p:spTree>
    <p:extLst>
      <p:ext uri="{BB962C8B-B14F-4D97-AF65-F5344CB8AC3E}">
        <p14:creationId xmlns:p14="http://schemas.microsoft.com/office/powerpoint/2010/main" val="2015857659"/>
      </p:ext>
    </p:extLst>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0" indent="0" algn="just">
              <a:buNone/>
            </a:pPr>
            <a:r>
              <a:rPr lang="en-US" sz="3200" dirty="0"/>
              <a:t>Modified Periodic Statement in Chapter 12 &amp; 13:</a:t>
            </a:r>
          </a:p>
          <a:p>
            <a:pPr lvl="0" algn="just"/>
            <a:r>
              <a:rPr lang="en-US" sz="2000" dirty="0"/>
              <a:t>The first modified statement should include activity since the last statement – since the last payment due</a:t>
            </a:r>
          </a:p>
          <a:p>
            <a:pPr lvl="0" algn="just"/>
            <a:r>
              <a:rPr lang="en-US" sz="2000" dirty="0"/>
              <a:t>Pre and post petition should be clearly defined and include both</a:t>
            </a:r>
          </a:p>
          <a:p>
            <a:pPr lvl="0" algn="just"/>
            <a:r>
              <a:rPr lang="en-US" sz="2000" dirty="0"/>
              <a:t>Servicers are not required to alter how they disclose their method of applying payments for purposes of providing a periodic statement to a consumer in bankruptcy</a:t>
            </a:r>
          </a:p>
          <a:p>
            <a:pPr lvl="0" algn="just"/>
            <a:r>
              <a:rPr lang="en-US" sz="2000" dirty="0"/>
              <a:t>Not all information must appear on the first page and some information may be omitted</a:t>
            </a:r>
          </a:p>
          <a:p>
            <a:pPr lvl="0" algn="just"/>
            <a:r>
              <a:rPr lang="en-US" sz="2000" dirty="0"/>
              <a:t>A servicer may choose to include additional information on a periodic statement, including bankruptcy-specific information, such as descriptions of agreed orders or additional details about post-petition payments</a:t>
            </a:r>
          </a:p>
          <a:p>
            <a:pPr lvl="0" algn="just"/>
            <a:r>
              <a:rPr lang="en-US" sz="2000" dirty="0"/>
              <a:t>MAY Omit: account history, loss mitigation, total payments due, and homeownership</a:t>
            </a:r>
          </a:p>
        </p:txBody>
      </p:sp>
      <p:sp>
        <p:nvSpPr>
          <p:cNvPr id="6" name="Title 1">
            <a:extLst>
              <a:ext uri="{FF2B5EF4-FFF2-40B4-BE49-F238E27FC236}">
                <a16:creationId xmlns:a16="http://schemas.microsoft.com/office/drawing/2014/main" id="{84ACEFB1-8C37-4958-94A0-A47BFC31E966}"/>
              </a:ext>
            </a:extLst>
          </p:cNvPr>
          <p:cNvSpPr txBox="1">
            <a:spLocks/>
          </p:cNvSpPr>
          <p:nvPr/>
        </p:nvSpPr>
        <p:spPr>
          <a:xfrm>
            <a:off x="-533400" y="685800"/>
            <a:ext cx="8229600" cy="1143000"/>
          </a:xfrm>
          <a:prstGeom prst="rect">
            <a:avLst/>
          </a:prstGeom>
        </p:spPr>
        <p:txBody>
          <a:bodyPr vert="horz" lIns="91440" tIns="45720" rIns="91440" bIns="45720" rtlCol="0" anchor="t">
            <a:normAutofit/>
          </a:bodyPr>
          <a:lst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lnSpc>
                <a:spcPct val="100000"/>
              </a:lnSpc>
              <a:spcAft>
                <a:spcPts val="0"/>
              </a:spcAft>
              <a:buClrTx/>
              <a:buFontTx/>
            </a:pPr>
            <a:r>
              <a:rPr lang="en-US" b="1" dirty="0">
                <a:effectLst/>
              </a:rPr>
              <a:t>PERIODIC STATEMENTS: </a:t>
            </a:r>
            <a:r>
              <a:rPr lang="en-US" sz="2400" b="1" dirty="0">
                <a:effectLst/>
              </a:rPr>
              <a:t>New Rule –</a:t>
            </a:r>
            <a:br>
              <a:rPr lang="en-US" sz="2400" b="1" dirty="0">
                <a:effectLst/>
              </a:rPr>
            </a:br>
            <a:r>
              <a:rPr lang="en-US" sz="2400" dirty="0">
                <a:effectLst/>
                <a:latin typeface="Rockwell Extra Bold" panose="02060903040505020403" pitchFamily="18" charset="0"/>
              </a:rPr>
              <a:t> </a:t>
            </a:r>
            <a:r>
              <a:rPr lang="en-US" sz="2400" b="1" dirty="0">
                <a:effectLst/>
                <a:latin typeface="+mn-lt"/>
              </a:rPr>
              <a:t>Content of the Statements</a:t>
            </a:r>
          </a:p>
        </p:txBody>
      </p:sp>
    </p:spTree>
    <p:extLst>
      <p:ext uri="{BB962C8B-B14F-4D97-AF65-F5344CB8AC3E}">
        <p14:creationId xmlns:p14="http://schemas.microsoft.com/office/powerpoint/2010/main" val="2706833543"/>
      </p:ext>
    </p:extLst>
  </p:cSld>
  <p:clrMapOvr>
    <a:masterClrMapping/>
  </p:clrMapOvr>
  <p:transition>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marL="0" indent="0" algn="just">
              <a:buNone/>
            </a:pPr>
            <a:r>
              <a:rPr lang="en-US" sz="3000" dirty="0"/>
              <a:t>Modified Periodic Statement in Chapter 12 &amp; 13:</a:t>
            </a:r>
          </a:p>
          <a:p>
            <a:pPr marL="0" indent="0" algn="just">
              <a:buNone/>
            </a:pPr>
            <a:endParaRPr lang="en-US" sz="3000" dirty="0"/>
          </a:p>
          <a:p>
            <a:pPr marL="0" indent="0" algn="just">
              <a:buNone/>
            </a:pPr>
            <a:r>
              <a:rPr lang="en-US" sz="2400" b="1" u="sng" dirty="0"/>
              <a:t>Amount Due</a:t>
            </a:r>
            <a:r>
              <a:rPr lang="en-US" sz="2400" b="1" dirty="0"/>
              <a:t> </a:t>
            </a:r>
            <a:r>
              <a:rPr lang="en-US" sz="2400" b="1" u="sng" dirty="0"/>
              <a:t>Must Include</a:t>
            </a:r>
            <a:r>
              <a:rPr lang="en-US" sz="2400" b="1" dirty="0"/>
              <a:t>:</a:t>
            </a:r>
          </a:p>
          <a:p>
            <a:pPr lvl="0" algn="just"/>
            <a:r>
              <a:rPr lang="en-US" sz="2400" dirty="0"/>
              <a:t>The monthly payment amount, with a breakdown showing how much, if any, will be applied to principal, interest, and escrow</a:t>
            </a:r>
          </a:p>
          <a:p>
            <a:pPr lvl="0" algn="just"/>
            <a:r>
              <a:rPr lang="en-US" sz="2400" dirty="0"/>
              <a:t>The total sum of any fees or charges imposed since the last statement</a:t>
            </a:r>
          </a:p>
          <a:p>
            <a:pPr algn="just"/>
            <a:r>
              <a:rPr lang="en-US" sz="2400" dirty="0"/>
              <a:t>Any payment amount past due; however, information on agreed orders is discretionary and servicers may opt to list post petition fees, costs and charges after compliance with Rule 3002.1</a:t>
            </a:r>
          </a:p>
        </p:txBody>
      </p:sp>
      <p:sp>
        <p:nvSpPr>
          <p:cNvPr id="6" name="Title 1">
            <a:extLst>
              <a:ext uri="{FF2B5EF4-FFF2-40B4-BE49-F238E27FC236}">
                <a16:creationId xmlns:a16="http://schemas.microsoft.com/office/drawing/2014/main" id="{A0E1799D-7E25-4D2F-9907-F4325702BD35}"/>
              </a:ext>
            </a:extLst>
          </p:cNvPr>
          <p:cNvSpPr>
            <a:spLocks noGrp="1"/>
          </p:cNvSpPr>
          <p:nvPr>
            <p:ph type="title"/>
          </p:nvPr>
        </p:nvSpPr>
        <p:spPr>
          <a:xfrm>
            <a:off x="-685800" y="609600"/>
            <a:ext cx="8229600" cy="1143000"/>
          </a:xfrm>
        </p:spPr>
        <p:txBody>
          <a:bodyPr>
            <a:normAutofit/>
          </a:bodyPr>
          <a:lstStyle/>
          <a:p>
            <a:pPr algn="ctr"/>
            <a:r>
              <a:rPr lang="en-US" b="1" dirty="0"/>
              <a:t>PERIODIC STATEMENTS: </a:t>
            </a:r>
            <a:r>
              <a:rPr lang="en-US" sz="2400" b="1" dirty="0"/>
              <a:t>New Rule –</a:t>
            </a:r>
            <a:br>
              <a:rPr lang="en-US" sz="2400" b="1" dirty="0"/>
            </a:br>
            <a:r>
              <a:rPr lang="en-US" sz="2400" dirty="0">
                <a:latin typeface="Rockwell Extra Bold" panose="02060903040505020403" pitchFamily="18" charset="0"/>
              </a:rPr>
              <a:t> </a:t>
            </a:r>
            <a:r>
              <a:rPr lang="en-US" sz="2400" b="1" dirty="0">
                <a:latin typeface="+mn-lt"/>
              </a:rPr>
              <a:t>Content of the Statements</a:t>
            </a:r>
          </a:p>
        </p:txBody>
      </p:sp>
    </p:spTree>
    <p:extLst>
      <p:ext uri="{BB962C8B-B14F-4D97-AF65-F5344CB8AC3E}">
        <p14:creationId xmlns:p14="http://schemas.microsoft.com/office/powerpoint/2010/main" val="1790688158"/>
      </p:ext>
    </p:extLst>
  </p:cSld>
  <p:clrMapOvr>
    <a:masterClrMapping/>
  </p:clrMapOvr>
  <p:transition>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0" indent="0" algn="just">
              <a:buNone/>
            </a:pPr>
            <a:r>
              <a:rPr lang="en-US" sz="3000" dirty="0"/>
              <a:t>Modified Periodic Statement in Chapter 12 &amp; 13:</a:t>
            </a:r>
          </a:p>
          <a:p>
            <a:pPr marL="0" indent="0" algn="just">
              <a:buNone/>
            </a:pPr>
            <a:endParaRPr lang="en-US" sz="3000" dirty="0"/>
          </a:p>
          <a:p>
            <a:pPr marL="0" indent="0" algn="just">
              <a:buNone/>
            </a:pPr>
            <a:r>
              <a:rPr lang="en-US" sz="2400" b="1" u="sng" dirty="0"/>
              <a:t>The Transaction Activity Must Include</a:t>
            </a:r>
            <a:endParaRPr lang="en-US" sz="2400" b="1" dirty="0"/>
          </a:p>
          <a:p>
            <a:pPr lvl="0" algn="just"/>
            <a:r>
              <a:rPr lang="en-US" sz="2400" dirty="0"/>
              <a:t>All payments the servicer has received since the last statement</a:t>
            </a:r>
          </a:p>
          <a:p>
            <a:pPr lvl="1" algn="just"/>
            <a:r>
              <a:rPr lang="en-US" sz="2200" dirty="0"/>
              <a:t>All post- petition and pre-petition payments</a:t>
            </a:r>
          </a:p>
          <a:p>
            <a:pPr lvl="0" algn="just"/>
            <a:r>
              <a:rPr lang="en-US" sz="2400" dirty="0"/>
              <a:t>All payments of post-petition fees and charges</a:t>
            </a:r>
          </a:p>
          <a:p>
            <a:pPr algn="just"/>
            <a:r>
              <a:rPr lang="en-US" sz="2400" dirty="0"/>
              <a:t>All post- petition fees and charges the servicer has imposed since the last statement </a:t>
            </a:r>
          </a:p>
          <a:p>
            <a:pPr algn="just"/>
            <a:endParaRPr lang="en-US" sz="2400" dirty="0"/>
          </a:p>
          <a:p>
            <a:pPr marL="0" indent="0" algn="just">
              <a:buNone/>
            </a:pPr>
            <a:r>
              <a:rPr lang="en-US" sz="2400" dirty="0"/>
              <a:t>*The brief description of the activity need not identify the source of any payments</a:t>
            </a:r>
          </a:p>
        </p:txBody>
      </p:sp>
      <p:sp>
        <p:nvSpPr>
          <p:cNvPr id="6" name="Title 1">
            <a:extLst>
              <a:ext uri="{FF2B5EF4-FFF2-40B4-BE49-F238E27FC236}">
                <a16:creationId xmlns:a16="http://schemas.microsoft.com/office/drawing/2014/main" id="{B805A073-955E-404E-8C3C-3D3B9BBEB026}"/>
              </a:ext>
            </a:extLst>
          </p:cNvPr>
          <p:cNvSpPr txBox="1">
            <a:spLocks/>
          </p:cNvSpPr>
          <p:nvPr/>
        </p:nvSpPr>
        <p:spPr>
          <a:xfrm>
            <a:off x="-609600" y="533400"/>
            <a:ext cx="8229600" cy="1143000"/>
          </a:xfrm>
          <a:prstGeom prst="rect">
            <a:avLst/>
          </a:prstGeom>
        </p:spPr>
        <p:txBody>
          <a:bodyPr vert="horz" lIns="91440" tIns="45720" rIns="91440" bIns="45720" rtlCol="0" anchor="t">
            <a:normAutofit/>
          </a:bodyPr>
          <a:lst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lnSpc>
                <a:spcPct val="100000"/>
              </a:lnSpc>
              <a:spcAft>
                <a:spcPts val="0"/>
              </a:spcAft>
              <a:buClrTx/>
              <a:buFontTx/>
            </a:pPr>
            <a:r>
              <a:rPr lang="en-US" b="1" dirty="0">
                <a:effectLst/>
              </a:rPr>
              <a:t>PERIODIC STATEMENTS: </a:t>
            </a:r>
            <a:r>
              <a:rPr lang="en-US" sz="2400" b="1" dirty="0">
                <a:effectLst/>
              </a:rPr>
              <a:t>New Rule –</a:t>
            </a:r>
            <a:br>
              <a:rPr lang="en-US" sz="2400" b="1" dirty="0">
                <a:effectLst/>
              </a:rPr>
            </a:br>
            <a:r>
              <a:rPr lang="en-US" sz="2400" dirty="0">
                <a:effectLst/>
                <a:latin typeface="Rockwell Extra Bold" panose="02060903040505020403" pitchFamily="18" charset="0"/>
              </a:rPr>
              <a:t> </a:t>
            </a:r>
            <a:r>
              <a:rPr lang="en-US" sz="2400" b="1" dirty="0">
                <a:effectLst/>
                <a:latin typeface="+mn-lt"/>
              </a:rPr>
              <a:t>Content of the Statements</a:t>
            </a:r>
          </a:p>
        </p:txBody>
      </p:sp>
    </p:spTree>
    <p:extLst>
      <p:ext uri="{BB962C8B-B14F-4D97-AF65-F5344CB8AC3E}">
        <p14:creationId xmlns:p14="http://schemas.microsoft.com/office/powerpoint/2010/main" val="1208941025"/>
      </p:ext>
    </p:extLst>
  </p:cSld>
  <p:clrMapOvr>
    <a:masterClrMapping/>
  </p:clrMapOvr>
  <p:transition>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marL="0" indent="0" algn="just">
              <a:buNone/>
            </a:pPr>
            <a:r>
              <a:rPr lang="en-US" sz="3800" dirty="0"/>
              <a:t>Modified Periodic Statement in Chapter 12 &amp; 13:</a:t>
            </a:r>
          </a:p>
          <a:p>
            <a:pPr marL="0" indent="0" algn="just">
              <a:buNone/>
            </a:pPr>
            <a:endParaRPr lang="en-US" sz="3000" dirty="0"/>
          </a:p>
          <a:p>
            <a:pPr marL="0" indent="0" algn="just">
              <a:buNone/>
            </a:pPr>
            <a:r>
              <a:rPr lang="en-US" sz="3200" b="1" u="sng" dirty="0"/>
              <a:t>Pre-petition Arrearage Breakdown:</a:t>
            </a:r>
          </a:p>
          <a:p>
            <a:pPr lvl="0" algn="just"/>
            <a:r>
              <a:rPr lang="en-US" sz="3200" dirty="0"/>
              <a:t>If applicable, the total of all pre-petition payments received since the last statement</a:t>
            </a:r>
          </a:p>
          <a:p>
            <a:pPr lvl="0" algn="just"/>
            <a:r>
              <a:rPr lang="en-US" sz="3200" dirty="0"/>
              <a:t>The total of all pre-petition payments received since the beginning of the consumer’s bankruptcy case</a:t>
            </a:r>
          </a:p>
          <a:p>
            <a:pPr lvl="0" algn="just"/>
            <a:r>
              <a:rPr lang="en-US" sz="3200" dirty="0"/>
              <a:t>The current balance of the consumer’s pre-petition arrearage</a:t>
            </a:r>
          </a:p>
          <a:p>
            <a:pPr lvl="0" algn="just"/>
            <a:r>
              <a:rPr lang="en-US" sz="3200" dirty="0"/>
              <a:t>The pre- petition arrearage disclosures must be grouped in close proximity to each other and located on the first page of the statement or, alternatively, on a separate page enclosed with the periodic statement or in a separate letter</a:t>
            </a:r>
          </a:p>
          <a:p>
            <a:pPr lvl="0" algn="just"/>
            <a:r>
              <a:rPr lang="en-US" sz="3200" dirty="0"/>
              <a:t>The CFPB believes that the pre-petition arrearage disclosure does not need to include a breakdown of principal, interest, and escrow</a:t>
            </a:r>
          </a:p>
          <a:p>
            <a:pPr marL="0" indent="0">
              <a:buNone/>
            </a:pPr>
            <a:endParaRPr lang="en-US" sz="3000" dirty="0"/>
          </a:p>
        </p:txBody>
      </p:sp>
      <p:sp>
        <p:nvSpPr>
          <p:cNvPr id="6" name="Title 1">
            <a:extLst>
              <a:ext uri="{FF2B5EF4-FFF2-40B4-BE49-F238E27FC236}">
                <a16:creationId xmlns:a16="http://schemas.microsoft.com/office/drawing/2014/main" id="{7D0855DB-4970-42B9-A74D-489EFBCD9D76}"/>
              </a:ext>
            </a:extLst>
          </p:cNvPr>
          <p:cNvSpPr>
            <a:spLocks noGrp="1"/>
          </p:cNvSpPr>
          <p:nvPr>
            <p:ph type="title"/>
          </p:nvPr>
        </p:nvSpPr>
        <p:spPr>
          <a:xfrm>
            <a:off x="-152400" y="457200"/>
            <a:ext cx="8229600" cy="1143000"/>
          </a:xfrm>
        </p:spPr>
        <p:txBody>
          <a:bodyPr>
            <a:normAutofit/>
          </a:bodyPr>
          <a:lstStyle/>
          <a:p>
            <a:pPr algn="ctr"/>
            <a:r>
              <a:rPr lang="en-US" b="1" dirty="0"/>
              <a:t>PERIODIC STATEMENTS: </a:t>
            </a:r>
            <a:r>
              <a:rPr lang="en-US" sz="2400" b="1" dirty="0"/>
              <a:t>New Rule –</a:t>
            </a:r>
            <a:br>
              <a:rPr lang="en-US" sz="2400" b="1" dirty="0"/>
            </a:br>
            <a:r>
              <a:rPr lang="en-US" sz="2400" dirty="0">
                <a:latin typeface="Rockwell Extra Bold" panose="02060903040505020403" pitchFamily="18" charset="0"/>
              </a:rPr>
              <a:t> </a:t>
            </a:r>
            <a:r>
              <a:rPr lang="en-US" sz="2400" b="1" dirty="0">
                <a:latin typeface="+mn-lt"/>
              </a:rPr>
              <a:t>Content of the Statements</a:t>
            </a:r>
          </a:p>
        </p:txBody>
      </p:sp>
    </p:spTree>
    <p:extLst>
      <p:ext uri="{BB962C8B-B14F-4D97-AF65-F5344CB8AC3E}">
        <p14:creationId xmlns:p14="http://schemas.microsoft.com/office/powerpoint/2010/main" val="2575613530"/>
      </p:ext>
    </p:extLst>
  </p:cSld>
  <p:clrMapOvr>
    <a:masterClrMapping/>
  </p:clrMapOvr>
  <p:transition>
    <p:rand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lgn="just">
              <a:buNone/>
            </a:pPr>
            <a:r>
              <a:rPr lang="en-US" sz="3000" dirty="0"/>
              <a:t>Disclosures to Consumers in Chapter 12 &amp; 13:</a:t>
            </a:r>
          </a:p>
          <a:p>
            <a:pPr marL="0" indent="0" algn="just">
              <a:buNone/>
            </a:pPr>
            <a:endParaRPr lang="en-US" sz="3000" dirty="0"/>
          </a:p>
          <a:p>
            <a:pPr marL="0" indent="0">
              <a:buNone/>
            </a:pPr>
            <a:r>
              <a:rPr lang="en-US" sz="3200" b="1" u="sng" dirty="0"/>
              <a:t>When applicable use the following disclosures:</a:t>
            </a:r>
          </a:p>
          <a:p>
            <a:pPr algn="just"/>
            <a:r>
              <a:rPr lang="en-US" sz="1800" dirty="0"/>
              <a:t>Section 1026.41(f)(3)(vi)(A) requires a statement that the amount due includes only post-petition payments and does not include other payments that may be due under the terms of the consumer’s bankruptcy plan</a:t>
            </a:r>
          </a:p>
          <a:p>
            <a:pPr algn="just"/>
            <a:r>
              <a:rPr lang="en-US" sz="1800" dirty="0"/>
              <a:t>Section 1026.41(f)(3)(vi)(B) provides that, if the consumer’s bankruptcy plan requires the consumer to make the post-petition mortgage payments directly to a bankruptcy trustee, the periodic statement must include a statement that the consumer should send the payment to the trustee and not to the servicer</a:t>
            </a:r>
          </a:p>
        </p:txBody>
      </p:sp>
      <p:sp>
        <p:nvSpPr>
          <p:cNvPr id="6" name="Title 1">
            <a:extLst>
              <a:ext uri="{FF2B5EF4-FFF2-40B4-BE49-F238E27FC236}">
                <a16:creationId xmlns:a16="http://schemas.microsoft.com/office/drawing/2014/main" id="{D2C2A08E-8337-43AD-9E73-02A9385E34E7}"/>
              </a:ext>
            </a:extLst>
          </p:cNvPr>
          <p:cNvSpPr>
            <a:spLocks noGrp="1"/>
          </p:cNvSpPr>
          <p:nvPr>
            <p:ph type="title"/>
          </p:nvPr>
        </p:nvSpPr>
        <p:spPr>
          <a:xfrm>
            <a:off x="381000" y="381000"/>
            <a:ext cx="6447501" cy="1320800"/>
          </a:xfrm>
        </p:spPr>
        <p:txBody>
          <a:bodyPr>
            <a:normAutofit/>
          </a:bodyPr>
          <a:lstStyle/>
          <a:p>
            <a:pPr algn="ctr"/>
            <a:r>
              <a:rPr lang="en-US" b="1" dirty="0"/>
              <a:t>PERIODIC STATEMENTS: </a:t>
            </a:r>
            <a:r>
              <a:rPr lang="en-US" sz="2400" b="1" dirty="0"/>
              <a:t>New Rule –</a:t>
            </a:r>
            <a:br>
              <a:rPr lang="en-US" sz="2400" b="1" dirty="0"/>
            </a:br>
            <a:r>
              <a:rPr lang="en-US" sz="2400" dirty="0">
                <a:latin typeface="Rockwell Extra Bold" panose="02060903040505020403" pitchFamily="18" charset="0"/>
              </a:rPr>
              <a:t> </a:t>
            </a:r>
            <a:r>
              <a:rPr lang="en-US" sz="2400" b="1" dirty="0">
                <a:latin typeface="+mn-lt"/>
              </a:rPr>
              <a:t>Content of the Statements</a:t>
            </a:r>
          </a:p>
        </p:txBody>
      </p:sp>
    </p:spTree>
    <p:extLst>
      <p:ext uri="{BB962C8B-B14F-4D97-AF65-F5344CB8AC3E}">
        <p14:creationId xmlns:p14="http://schemas.microsoft.com/office/powerpoint/2010/main" val="1880440728"/>
      </p:ext>
    </p:extLst>
  </p:cSld>
  <p:clrMapOvr>
    <a:masterClrMapping/>
  </p:clrMapOvr>
  <p:transition>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049" y="685800"/>
            <a:ext cx="8229600" cy="1143000"/>
          </a:xfrm>
        </p:spPr>
        <p:txBody>
          <a:bodyPr>
            <a:normAutofit/>
          </a:bodyPr>
          <a:lstStyle/>
          <a:p>
            <a:pPr algn="ctr"/>
            <a:r>
              <a:rPr lang="en-US" b="1" dirty="0"/>
              <a:t>PERIODIC STATEMENTS: </a:t>
            </a:r>
            <a:r>
              <a:rPr lang="en-US" sz="2400" b="1" dirty="0"/>
              <a:t>New Rule –</a:t>
            </a:r>
            <a:r>
              <a:rPr lang="en-US" sz="2400" dirty="0">
                <a:latin typeface="Rockwell Extra Bold" panose="02060903040505020403" pitchFamily="18" charset="0"/>
              </a:rPr>
              <a:t> </a:t>
            </a:r>
            <a:br>
              <a:rPr lang="en-US" sz="2400" dirty="0">
                <a:latin typeface="Rockwell Extra Bold" panose="02060903040505020403" pitchFamily="18" charset="0"/>
              </a:rPr>
            </a:br>
            <a:r>
              <a:rPr lang="en-US" sz="2400" dirty="0">
                <a:latin typeface="+mn-lt"/>
              </a:rPr>
              <a:t>Miscellaneous Provisions</a:t>
            </a:r>
          </a:p>
        </p:txBody>
      </p:sp>
      <p:sp>
        <p:nvSpPr>
          <p:cNvPr id="3" name="Content Placeholder 2"/>
          <p:cNvSpPr>
            <a:spLocks noGrp="1"/>
          </p:cNvSpPr>
          <p:nvPr>
            <p:ph idx="1"/>
          </p:nvPr>
        </p:nvSpPr>
        <p:spPr/>
        <p:txBody>
          <a:bodyPr>
            <a:normAutofit/>
          </a:bodyPr>
          <a:lstStyle/>
          <a:p>
            <a:pPr lvl="0" algn="just"/>
            <a:r>
              <a:rPr lang="en-US" sz="2400" dirty="0"/>
              <a:t>Multiple Obligors</a:t>
            </a:r>
          </a:p>
          <a:p>
            <a:pPr lvl="1" algn="just"/>
            <a:r>
              <a:rPr lang="en-US" dirty="0"/>
              <a:t>In connection with a mortgage loan with more than one primary obligor, the servicer may provide the modified statement to any or all of the primary obligors, even if a primary obligor to whom the servicer provides the modified statement is not a debtor in bankruptcy</a:t>
            </a:r>
          </a:p>
          <a:p>
            <a:pPr lvl="0" algn="just"/>
            <a:r>
              <a:rPr lang="en-US" sz="2400" dirty="0"/>
              <a:t>Coupon book</a:t>
            </a:r>
          </a:p>
          <a:p>
            <a:pPr lvl="1" algn="just"/>
            <a:r>
              <a:rPr lang="en-US" dirty="0"/>
              <a:t>Include disclosures set in the rule, on same page or separate page</a:t>
            </a:r>
          </a:p>
          <a:p>
            <a:pPr lvl="1" algn="just"/>
            <a:r>
              <a:rPr lang="en-US" dirty="0"/>
              <a:t>Similar disclosures to modified periodic statements</a:t>
            </a:r>
          </a:p>
          <a:p>
            <a:pPr lvl="0" algn="just"/>
            <a:r>
              <a:rPr lang="en-US" sz="2400" dirty="0"/>
              <a:t>Exclusive Address:</a:t>
            </a:r>
          </a:p>
          <a:p>
            <a:pPr lvl="1" algn="just"/>
            <a:r>
              <a:rPr lang="en-US" dirty="0"/>
              <a:t>Servicer can establish for opt in/opt out provided that the servicer notifies the consumer of the address in a manner that is reasonably designed to inform the consumer of the address and uses the same address both for opt-ins and opt-outs</a:t>
            </a:r>
          </a:p>
          <a:p>
            <a:pPr marL="0" indent="0">
              <a:buNone/>
            </a:pPr>
            <a:endParaRPr lang="en-US" sz="3000" dirty="0"/>
          </a:p>
        </p:txBody>
      </p:sp>
    </p:spTree>
    <p:extLst>
      <p:ext uri="{BB962C8B-B14F-4D97-AF65-F5344CB8AC3E}">
        <p14:creationId xmlns:p14="http://schemas.microsoft.com/office/powerpoint/2010/main" val="2748386848"/>
      </p:ext>
    </p:extLst>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 y="2352467"/>
            <a:ext cx="8153400" cy="2438400"/>
          </a:xfrm>
        </p:spPr>
        <p:txBody>
          <a:bodyPr>
            <a:normAutofit fontScale="90000"/>
          </a:bodyPr>
          <a:lstStyle/>
          <a:p>
            <a:pPr algn="ctr"/>
            <a:r>
              <a:rPr lang="en-US" sz="6700" b="1" dirty="0">
                <a:latin typeface="+mn-lt"/>
                <a:ea typeface="Roboto Black" panose="02000000000000000000" pitchFamily="2" charset="0"/>
                <a:cs typeface="Roboto Black" panose="02000000000000000000" pitchFamily="2" charset="0"/>
              </a:rPr>
              <a:t>CFPB</a:t>
            </a:r>
            <a:r>
              <a:rPr lang="en-US" sz="4400" dirty="0">
                <a:latin typeface="Rockwell Extra Bold" panose="02060903040505020403" pitchFamily="18" charset="0"/>
                <a:ea typeface="Roboto Black" panose="02000000000000000000" pitchFamily="2" charset="0"/>
                <a:cs typeface="Roboto Black" panose="02000000000000000000" pitchFamily="2" charset="0"/>
              </a:rPr>
              <a:t> </a:t>
            </a:r>
            <a:br>
              <a:rPr lang="en-US" sz="4400" dirty="0">
                <a:latin typeface="Rockwell Extra Bold" panose="02060903040505020403" pitchFamily="18" charset="0"/>
                <a:ea typeface="Roboto Black" panose="02000000000000000000" pitchFamily="2" charset="0"/>
                <a:cs typeface="Roboto Black" panose="02000000000000000000" pitchFamily="2" charset="0"/>
              </a:rPr>
            </a:br>
            <a:r>
              <a:rPr lang="en-US" sz="2700" dirty="0">
                <a:latin typeface="+mn-lt"/>
                <a:ea typeface="Roboto Black" panose="02000000000000000000" pitchFamily="2" charset="0"/>
                <a:cs typeface="Roboto Black" panose="02000000000000000000" pitchFamily="2" charset="0"/>
              </a:rPr>
              <a:t>Amendment to Final Mortgage Servicing Rules</a:t>
            </a:r>
            <a:br>
              <a:rPr lang="en-US" sz="4800" dirty="0"/>
            </a:br>
            <a:r>
              <a:rPr lang="en-US" sz="4800" dirty="0"/>
              <a:t>    </a:t>
            </a:r>
            <a:br>
              <a:rPr lang="en-US" sz="4800" dirty="0"/>
            </a:br>
            <a:r>
              <a:rPr lang="en-US" sz="4000" dirty="0">
                <a:solidFill>
                  <a:srgbClr val="002060"/>
                </a:solidFill>
              </a:rPr>
              <a:t>Modified Periodic Statements</a:t>
            </a:r>
            <a:endParaRPr lang="en-US" sz="4800" dirty="0">
              <a:solidFill>
                <a:srgbClr val="002060"/>
              </a:solidFill>
            </a:endParaRPr>
          </a:p>
        </p:txBody>
      </p:sp>
      <p:sp>
        <p:nvSpPr>
          <p:cNvPr id="6" name="Slide Number Placeholder 5"/>
          <p:cNvSpPr>
            <a:spLocks noGrp="1"/>
          </p:cNvSpPr>
          <p:nvPr>
            <p:ph type="sldNum" sz="quarter" idx="12"/>
          </p:nvPr>
        </p:nvSpPr>
        <p:spPr/>
        <p:txBody>
          <a:bodyPr/>
          <a:lstStyle/>
          <a:p>
            <a:fld id="{9CD83ABE-88F1-465D-B4EA-674949ABC015}" type="slidenum">
              <a:rPr lang="en-US" smtClean="0"/>
              <a:pPr/>
              <a:t>2</a:t>
            </a:fld>
            <a:endParaRPr lang="en-US" dirty="0"/>
          </a:p>
        </p:txBody>
      </p:sp>
      <p:sp>
        <p:nvSpPr>
          <p:cNvPr id="2053" name="Rectangle 5"/>
          <p:cNvSpPr>
            <a:spLocks noChangeArrowheads="1"/>
          </p:cNvSpPr>
          <p:nvPr/>
        </p:nvSpPr>
        <p:spPr bwMode="auto">
          <a:xfrm>
            <a:off x="0" y="1524000"/>
            <a:ext cx="9144000" cy="4419600"/>
          </a:xfrm>
          <a:prstGeom prst="rect">
            <a:avLst/>
          </a:prstGeom>
          <a:noFill/>
          <a:ln w="9525" algn="ctr">
            <a:noFill/>
            <a:miter lim="800000"/>
            <a:headEnd/>
            <a:tailEnd/>
          </a:ln>
          <a:effectLst/>
        </p:spPr>
        <p:txBody>
          <a:bodyPr wrap="none" anchor="ctr"/>
          <a:lstStyle/>
          <a:p>
            <a:endParaRPr lang="en-US" dirty="0"/>
          </a:p>
        </p:txBody>
      </p:sp>
      <p:pic>
        <p:nvPicPr>
          <p:cNvPr id="7" name="Picture 6" descr="A close up of a sign&#10;&#10;Description generated with very high confidence">
            <a:extLst>
              <a:ext uri="{FF2B5EF4-FFF2-40B4-BE49-F238E27FC236}">
                <a16:creationId xmlns:a16="http://schemas.microsoft.com/office/drawing/2014/main" id="{F11F5646-FB89-4DA0-89A1-B65AE7072D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4996" y="5848570"/>
            <a:ext cx="3416404" cy="923497"/>
          </a:xfrm>
          <a:prstGeom prst="rect">
            <a:avLst/>
          </a:prstGeom>
        </p:spPr>
      </p:pic>
    </p:spTree>
    <p:extLst>
      <p:ext uri="{BB962C8B-B14F-4D97-AF65-F5344CB8AC3E}">
        <p14:creationId xmlns:p14="http://schemas.microsoft.com/office/powerpoint/2010/main" val="2148187591"/>
      </p:ext>
    </p:extLst>
  </p:cSld>
  <p:clrMapOvr>
    <a:masterClrMapping/>
  </p:clrMapOvr>
  <p:transition>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049" y="533400"/>
            <a:ext cx="8229600" cy="1143000"/>
          </a:xfrm>
        </p:spPr>
        <p:txBody>
          <a:bodyPr>
            <a:normAutofit/>
          </a:bodyPr>
          <a:lstStyle/>
          <a:p>
            <a:pPr algn="ctr"/>
            <a:r>
              <a:rPr lang="en-US" b="1" dirty="0"/>
              <a:t>PERIODIC STATEMENTS: </a:t>
            </a:r>
            <a:r>
              <a:rPr lang="en-US" sz="2400" b="1" dirty="0"/>
              <a:t>New Rule – </a:t>
            </a:r>
            <a:br>
              <a:rPr lang="en-US" sz="2400" b="1" dirty="0"/>
            </a:br>
            <a:r>
              <a:rPr lang="en-US" sz="2400" b="1" dirty="0">
                <a:latin typeface="+mn-lt"/>
              </a:rPr>
              <a:t>Billing Transaction Timeline</a:t>
            </a:r>
          </a:p>
        </p:txBody>
      </p:sp>
      <p:sp>
        <p:nvSpPr>
          <p:cNvPr id="3" name="Content Placeholder 2"/>
          <p:cNvSpPr>
            <a:spLocks noGrp="1"/>
          </p:cNvSpPr>
          <p:nvPr>
            <p:ph idx="1"/>
          </p:nvPr>
        </p:nvSpPr>
        <p:spPr/>
        <p:txBody>
          <a:bodyPr>
            <a:normAutofit fontScale="70000" lnSpcReduction="20000"/>
          </a:bodyPr>
          <a:lstStyle/>
          <a:p>
            <a:pPr algn="just"/>
            <a:r>
              <a:rPr lang="en-US" sz="2400" dirty="0"/>
              <a:t>A servicer is not required to transition to a modified or unmodified periodic statements if the payment due date for that billing cycle is no more than fourteen (14) days after the date on which the trigger event occurs</a:t>
            </a:r>
          </a:p>
          <a:p>
            <a:pPr algn="just"/>
            <a:r>
              <a:rPr lang="en-US" sz="2400" b="1" u="sng" dirty="0"/>
              <a:t>Single billing cycle exemption</a:t>
            </a:r>
            <a:r>
              <a:rPr lang="en-US" sz="2400" dirty="0"/>
              <a:t>: When a servicer transitions from a modified or unmodified statement the servicer must provide the next modified or unmodified period statement by delivering the statement within a </a:t>
            </a:r>
            <a:r>
              <a:rPr lang="en-US" sz="2400" b="1" i="1" dirty="0"/>
              <a:t>reasonably prompt time</a:t>
            </a:r>
            <a:r>
              <a:rPr lang="en-US" sz="2400" dirty="0"/>
              <a:t> after the first due date after the triggering event that is more than fourteen (14) days after the date on which the applicable event occurs</a:t>
            </a:r>
          </a:p>
          <a:p>
            <a:pPr algn="just"/>
            <a:r>
              <a:rPr lang="en-US" sz="2400" b="1" i="1" u="sng" dirty="0"/>
              <a:t>Reasonably Prompt:</a:t>
            </a:r>
            <a:r>
              <a:rPr lang="en-US" sz="2400" dirty="0"/>
              <a:t> delivering, emailing, or placing the periodic statement in the mail </a:t>
            </a:r>
            <a:r>
              <a:rPr lang="en-US" sz="2400" b="1" dirty="0"/>
              <a:t>within four days </a:t>
            </a:r>
            <a:r>
              <a:rPr lang="en-US" sz="2400" dirty="0"/>
              <a:t>after the payment due date or the end of the courtesy period generally would be considered reasonably prompt</a:t>
            </a:r>
          </a:p>
          <a:p>
            <a:pPr marL="0" indent="0">
              <a:buNone/>
            </a:pPr>
            <a:endParaRPr lang="en-US" sz="3000" dirty="0"/>
          </a:p>
        </p:txBody>
      </p:sp>
    </p:spTree>
    <p:extLst>
      <p:ext uri="{BB962C8B-B14F-4D97-AF65-F5344CB8AC3E}">
        <p14:creationId xmlns:p14="http://schemas.microsoft.com/office/powerpoint/2010/main" val="2072293025"/>
      </p:ext>
    </p:extLst>
  </p:cSld>
  <p:clrMapOvr>
    <a:masterClrMapping/>
  </p:clrMapOvr>
  <p:transition>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229600" cy="1143000"/>
          </a:xfrm>
        </p:spPr>
        <p:txBody>
          <a:bodyPr>
            <a:normAutofit/>
          </a:bodyPr>
          <a:lstStyle/>
          <a:p>
            <a:pPr algn="ctr"/>
            <a:r>
              <a:rPr lang="en-US" b="1" dirty="0"/>
              <a:t>PERIODIC STATEMENTS: </a:t>
            </a:r>
            <a:r>
              <a:rPr lang="en-US" sz="2800" b="1" dirty="0"/>
              <a:t>New Rule – </a:t>
            </a:r>
            <a:br>
              <a:rPr lang="en-US" sz="2800" b="1" dirty="0"/>
            </a:br>
            <a:r>
              <a:rPr lang="en-US" sz="2800" b="1" dirty="0"/>
              <a:t>Billing Transaction Timeline</a:t>
            </a:r>
            <a:endParaRPr lang="en-US" sz="2400" dirty="0">
              <a:latin typeface="Rockwell Extra Bold" panose="02060903040505020403" pitchFamily="18" charset="0"/>
            </a:endParaRPr>
          </a:p>
        </p:txBody>
      </p:sp>
      <p:sp>
        <p:nvSpPr>
          <p:cNvPr id="3" name="Content Placeholder 2"/>
          <p:cNvSpPr>
            <a:spLocks noGrp="1"/>
          </p:cNvSpPr>
          <p:nvPr>
            <p:ph idx="1"/>
          </p:nvPr>
        </p:nvSpPr>
        <p:spPr/>
        <p:txBody>
          <a:bodyPr>
            <a:normAutofit fontScale="92500" lnSpcReduction="20000"/>
          </a:bodyPr>
          <a:lstStyle/>
          <a:p>
            <a:pPr marL="0" indent="0" algn="just">
              <a:buNone/>
            </a:pPr>
            <a:r>
              <a:rPr lang="en-US" sz="3200" b="1" u="sng" dirty="0"/>
              <a:t>Best Practice:</a:t>
            </a:r>
          </a:p>
          <a:p>
            <a:pPr lvl="0"/>
            <a:r>
              <a:rPr lang="en-US" sz="3200" dirty="0"/>
              <a:t>Create and test forms for periodic statements to use for loans in bankruptcy per the proposed Model Forms for Chapter 7, Chapter 11 cases and for Chapter 12, Chapter 13 cases as early as possible to meet the anticipated compliance date of January 1, 2018</a:t>
            </a:r>
          </a:p>
          <a:p>
            <a:pPr algn="just"/>
            <a:endParaRPr lang="en-US" sz="2400" dirty="0"/>
          </a:p>
          <a:p>
            <a:pPr marL="0" indent="0">
              <a:buNone/>
            </a:pPr>
            <a:endParaRPr lang="en-US" sz="3000" dirty="0"/>
          </a:p>
        </p:txBody>
      </p:sp>
    </p:spTree>
    <p:extLst>
      <p:ext uri="{BB962C8B-B14F-4D97-AF65-F5344CB8AC3E}">
        <p14:creationId xmlns:p14="http://schemas.microsoft.com/office/powerpoint/2010/main" val="3273183931"/>
      </p:ext>
    </p:extLst>
  </p:cSld>
  <p:clrMapOvr>
    <a:masterClrMapping/>
  </p:clrMapOvr>
  <p:transition>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3733800" y="1066800"/>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noFill/>
            <a:miter lim="800000"/>
            <a:headEnd/>
            <a:tailEnd/>
          </a:ln>
          <a:effectLst/>
        </p:spPr>
        <p:txBody>
          <a:bodyPr wrap="none" anchor="ctr"/>
          <a:lstStyle/>
          <a:p>
            <a:endParaRPr lang="en-US"/>
          </a:p>
        </p:txBody>
      </p:sp>
      <p:sp>
        <p:nvSpPr>
          <p:cNvPr id="152581" name="Rectangle 5"/>
          <p:cNvSpPr>
            <a:spLocks noGrp="1" noChangeArrowheads="1"/>
          </p:cNvSpPr>
          <p:nvPr>
            <p:ph type="title"/>
          </p:nvPr>
        </p:nvSpPr>
        <p:spPr>
          <a:xfrm>
            <a:off x="-228600" y="211015"/>
            <a:ext cx="5867400" cy="1143000"/>
          </a:xfrm>
        </p:spPr>
        <p:txBody>
          <a:bodyPr>
            <a:normAutofit fontScale="90000"/>
          </a:bodyPr>
          <a:lstStyle/>
          <a:p>
            <a:pPr algn="ctr"/>
            <a:br>
              <a:rPr lang="en-US" sz="4000" dirty="0"/>
            </a:br>
            <a:r>
              <a:rPr lang="en-US" sz="4000" b="1" dirty="0"/>
              <a:t>More Changes Coming</a:t>
            </a:r>
          </a:p>
        </p:txBody>
      </p:sp>
      <p:sp>
        <p:nvSpPr>
          <p:cNvPr id="152582" name="Rectangle 6"/>
          <p:cNvSpPr>
            <a:spLocks noGrp="1" noChangeArrowheads="1"/>
          </p:cNvSpPr>
          <p:nvPr>
            <p:ph idx="1"/>
          </p:nvPr>
        </p:nvSpPr>
        <p:spPr>
          <a:xfrm>
            <a:off x="152400" y="2362200"/>
            <a:ext cx="8458200" cy="4267200"/>
          </a:xfrm>
          <a:noFill/>
          <a:ln/>
        </p:spPr>
        <p:txBody>
          <a:bodyPr>
            <a:normAutofit/>
          </a:bodyPr>
          <a:lstStyle/>
          <a:p>
            <a:pPr>
              <a:lnSpc>
                <a:spcPct val="80000"/>
              </a:lnSpc>
            </a:pPr>
            <a:r>
              <a:rPr lang="en-US" sz="2800" dirty="0"/>
              <a:t>A national Chapter 13 form plan (hereinafter, referred to as the “Form 113”) and accompanying rule changes went through two public comment periods and were approved by the Supreme Court </a:t>
            </a:r>
          </a:p>
          <a:p>
            <a:pPr marL="0" indent="0">
              <a:lnSpc>
                <a:spcPct val="80000"/>
              </a:lnSpc>
              <a:buNone/>
            </a:pPr>
            <a:endParaRPr lang="en-US" sz="2800" dirty="0"/>
          </a:p>
          <a:p>
            <a:pPr>
              <a:lnSpc>
                <a:spcPct val="80000"/>
              </a:lnSpc>
            </a:pPr>
            <a:r>
              <a:rPr lang="en-US" sz="2800" dirty="0"/>
              <a:t>Effective implementation of the form plan  required conforming amendments to Federal Bankruptcy Rules 2002, 3002, 3007, 3012, 3015, 4003, 5009, 7001, and 9009</a:t>
            </a:r>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Form 113 &amp; 2017 Rule Changes</a:t>
            </a:r>
          </a:p>
        </p:txBody>
      </p:sp>
    </p:spTree>
    <p:extLst>
      <p:ext uri="{BB962C8B-B14F-4D97-AF65-F5344CB8AC3E}">
        <p14:creationId xmlns:p14="http://schemas.microsoft.com/office/powerpoint/2010/main" val="686312231"/>
      </p:ext>
    </p:extLst>
  </p:cSld>
  <p:clrMapOvr>
    <a:masterClrMapping/>
  </p:clrMapOvr>
  <p:transition>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noFill/>
            <a:miter lim="800000"/>
            <a:headEnd/>
            <a:tailEnd/>
          </a:ln>
          <a:effectLst/>
        </p:spPr>
        <p:txBody>
          <a:bodyPr wrap="none" anchor="ctr"/>
          <a:lstStyle/>
          <a:p>
            <a:endParaRPr lang="en-US"/>
          </a:p>
        </p:txBody>
      </p:sp>
      <p:sp>
        <p:nvSpPr>
          <p:cNvPr id="152581" name="Rectangle 5"/>
          <p:cNvSpPr>
            <a:spLocks noGrp="1" noChangeArrowheads="1"/>
          </p:cNvSpPr>
          <p:nvPr>
            <p:ph type="title"/>
          </p:nvPr>
        </p:nvSpPr>
        <p:spPr>
          <a:xfrm>
            <a:off x="-381000" y="29308"/>
            <a:ext cx="5867400" cy="1143000"/>
          </a:xfrm>
        </p:spPr>
        <p:txBody>
          <a:bodyPr>
            <a:normAutofit fontScale="90000"/>
          </a:bodyPr>
          <a:lstStyle/>
          <a:p>
            <a:pPr algn="ctr"/>
            <a:br>
              <a:rPr lang="en-US" sz="4000" dirty="0"/>
            </a:br>
            <a:r>
              <a:rPr lang="en-US" sz="4000" b="1" dirty="0"/>
              <a:t>More Changes Coming</a:t>
            </a:r>
          </a:p>
        </p:txBody>
      </p:sp>
      <p:sp>
        <p:nvSpPr>
          <p:cNvPr id="152582" name="Rectangle 6"/>
          <p:cNvSpPr>
            <a:spLocks noGrp="1" noChangeArrowheads="1"/>
          </p:cNvSpPr>
          <p:nvPr>
            <p:ph idx="1"/>
          </p:nvPr>
        </p:nvSpPr>
        <p:spPr>
          <a:xfrm>
            <a:off x="152400" y="2362200"/>
            <a:ext cx="8458200" cy="4267200"/>
          </a:xfrm>
          <a:noFill/>
          <a:ln/>
        </p:spPr>
        <p:txBody>
          <a:bodyPr>
            <a:normAutofit/>
          </a:bodyPr>
          <a:lstStyle/>
          <a:p>
            <a:pPr>
              <a:lnSpc>
                <a:spcPct val="80000"/>
              </a:lnSpc>
            </a:pPr>
            <a:r>
              <a:rPr lang="en-US" sz="3200" dirty="0"/>
              <a:t>Each district could choose to opt-out from Form 113 and adopt a conforming plan</a:t>
            </a:r>
          </a:p>
          <a:p>
            <a:pPr>
              <a:lnSpc>
                <a:spcPct val="80000"/>
              </a:lnSpc>
            </a:pPr>
            <a:r>
              <a:rPr lang="en-US" sz="3200" dirty="0"/>
              <a:t>To properly opt out, a district needed to publish a proposed plan for public comment</a:t>
            </a:r>
          </a:p>
          <a:p>
            <a:pPr>
              <a:lnSpc>
                <a:spcPct val="80000"/>
              </a:lnSpc>
            </a:pPr>
            <a:r>
              <a:rPr lang="en-US" sz="3200" dirty="0"/>
              <a:t>The decision had to be made by December 1</a:t>
            </a:r>
            <a:r>
              <a:rPr lang="en-US" sz="3200" baseline="30000" dirty="0"/>
              <a:t>st</a:t>
            </a:r>
            <a:r>
              <a:rPr lang="en-US" sz="3200" dirty="0"/>
              <a:t>, 2017 (some made the decision late)</a:t>
            </a:r>
          </a:p>
          <a:p>
            <a:pPr>
              <a:lnSpc>
                <a:spcPct val="80000"/>
              </a:lnSpc>
            </a:pPr>
            <a:r>
              <a:rPr lang="en-US" sz="3200" dirty="0"/>
              <a:t>If no decision is made, the default plan was Form 113</a:t>
            </a:r>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New Rule 3015.1</a:t>
            </a:r>
          </a:p>
        </p:txBody>
      </p:sp>
    </p:spTree>
    <p:extLst>
      <p:ext uri="{BB962C8B-B14F-4D97-AF65-F5344CB8AC3E}">
        <p14:creationId xmlns:p14="http://schemas.microsoft.com/office/powerpoint/2010/main" val="288923216"/>
      </p:ext>
    </p:extLst>
  </p:cSld>
  <p:clrMapOvr>
    <a:masterClrMapping/>
  </p:clrMapOvr>
  <p:transition>
    <p:random/>
  </p:transition>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2581" name="Rectangle 5"/>
          <p:cNvSpPr>
            <a:spLocks noGrp="1" noChangeArrowheads="1"/>
          </p:cNvSpPr>
          <p:nvPr>
            <p:ph type="title"/>
          </p:nvPr>
        </p:nvSpPr>
        <p:spPr>
          <a:xfrm>
            <a:off x="0" y="156237"/>
            <a:ext cx="6447501" cy="1320800"/>
          </a:xfrm>
        </p:spPr>
        <p:txBody>
          <a:bodyPr>
            <a:normAutofit/>
          </a:bodyPr>
          <a:lstStyle/>
          <a:p>
            <a:br>
              <a:rPr lang="en-US" sz="2800" b="1" dirty="0"/>
            </a:br>
            <a:r>
              <a:rPr lang="en-US" sz="3200" b="1" dirty="0"/>
              <a:t>More Changes Coming</a:t>
            </a:r>
            <a:endParaRPr lang="en-US" sz="2800" b="1" dirty="0"/>
          </a:p>
        </p:txBody>
      </p:sp>
      <p:sp>
        <p:nvSpPr>
          <p:cNvPr id="152582" name="Rectangle 6"/>
          <p:cNvSpPr>
            <a:spLocks noGrp="1" noChangeArrowheads="1"/>
          </p:cNvSpPr>
          <p:nvPr>
            <p:ph idx="1"/>
          </p:nvPr>
        </p:nvSpPr>
        <p:spPr/>
        <p:txBody>
          <a:bodyPr/>
          <a:lstStyle/>
          <a:p>
            <a:r>
              <a:rPr lang="en-US" sz="1800" dirty="0"/>
              <a:t>If a district opted out from Form 113, some of the requirements for a conforming plan include:</a:t>
            </a:r>
          </a:p>
          <a:p>
            <a:pPr lvl="1"/>
            <a:r>
              <a:rPr lang="en-US" dirty="0"/>
              <a:t>Each paragraph would need to be numbered;</a:t>
            </a:r>
          </a:p>
          <a:p>
            <a:pPr lvl="1"/>
            <a:r>
              <a:rPr lang="en-US" dirty="0"/>
              <a:t>If the plan provides for surrender of collateral, the plan must include a request for termination of the stay;</a:t>
            </a:r>
          </a:p>
          <a:p>
            <a:pPr lvl="1"/>
            <a:r>
              <a:rPr lang="en-US" dirty="0"/>
              <a:t>Non standard provisions can appear in only one place or section, otherwise the provisions would be ineffective</a:t>
            </a:r>
          </a:p>
          <a:p>
            <a:pPr lvl="1"/>
            <a:r>
              <a:rPr lang="en-US" dirty="0"/>
              <a:t>The Debtor or Debtor’s attorney must certify there are no non standard provisions other than those in the designated section for non standard provisions</a:t>
            </a:r>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New Rule 3015.1</a:t>
            </a:r>
          </a:p>
        </p:txBody>
      </p:sp>
    </p:spTree>
    <p:extLst>
      <p:ext uri="{BB962C8B-B14F-4D97-AF65-F5344CB8AC3E}">
        <p14:creationId xmlns:p14="http://schemas.microsoft.com/office/powerpoint/2010/main" val="2787312421"/>
      </p:ext>
    </p:extLst>
  </p:cSld>
  <p:clrMapOvr>
    <a:masterClrMapping/>
  </p:clrMapOvr>
  <p:transition>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2582" name="Rectangle 6"/>
          <p:cNvSpPr>
            <a:spLocks noGrp="1" noChangeArrowheads="1"/>
          </p:cNvSpPr>
          <p:nvPr>
            <p:ph idx="1"/>
          </p:nvPr>
        </p:nvSpPr>
        <p:spPr>
          <a:xfrm>
            <a:off x="152400" y="2362200"/>
            <a:ext cx="8458200" cy="4267200"/>
          </a:xfrm>
          <a:noFill/>
          <a:ln/>
        </p:spPr>
        <p:txBody>
          <a:bodyPr>
            <a:normAutofit fontScale="47500" lnSpcReduction="20000"/>
          </a:bodyPr>
          <a:lstStyle/>
          <a:p>
            <a:pPr>
              <a:lnSpc>
                <a:spcPct val="80000"/>
              </a:lnSpc>
            </a:pPr>
            <a:r>
              <a:rPr lang="en-US" sz="3600" dirty="0"/>
              <a:t>At last count, all but 12 (out of 94) opted out of the national plan (Form 113)</a:t>
            </a:r>
          </a:p>
          <a:p>
            <a:pPr>
              <a:lnSpc>
                <a:spcPct val="80000"/>
              </a:lnSpc>
            </a:pPr>
            <a:r>
              <a:rPr lang="en-US" sz="3600" dirty="0"/>
              <a:t>The districts adopting Form 113 are:</a:t>
            </a:r>
          </a:p>
          <a:p>
            <a:pPr marL="914400" lvl="1" indent="-457200">
              <a:buFont typeface="Arial" pitchFamily="34" charset="0"/>
              <a:buChar char="•"/>
            </a:pPr>
            <a:r>
              <a:rPr lang="en-US" sz="3600" dirty="0"/>
              <a:t>Western Kentucky</a:t>
            </a:r>
          </a:p>
          <a:p>
            <a:pPr marL="914400" lvl="1" indent="-457200">
              <a:buFont typeface="Arial" pitchFamily="34" charset="0"/>
              <a:buChar char="•"/>
            </a:pPr>
            <a:r>
              <a:rPr lang="en-US" sz="3600" dirty="0"/>
              <a:t>Western New York</a:t>
            </a:r>
          </a:p>
          <a:p>
            <a:pPr marL="914400" lvl="1" indent="-457200">
              <a:buFont typeface="Arial" pitchFamily="34" charset="0"/>
              <a:buChar char="•"/>
            </a:pPr>
            <a:r>
              <a:rPr lang="en-US" sz="3600" dirty="0"/>
              <a:t>Western Virginia</a:t>
            </a:r>
          </a:p>
          <a:p>
            <a:pPr marL="914400" lvl="1" indent="-457200">
              <a:buFont typeface="Arial" pitchFamily="34" charset="0"/>
              <a:buChar char="•"/>
            </a:pPr>
            <a:r>
              <a:rPr lang="en-US" sz="3600" dirty="0"/>
              <a:t>Northern Illinois</a:t>
            </a:r>
          </a:p>
          <a:p>
            <a:pPr marL="914400" lvl="1" indent="-457200">
              <a:buFont typeface="Arial" pitchFamily="34" charset="0"/>
              <a:buChar char="•"/>
            </a:pPr>
            <a:r>
              <a:rPr lang="en-US" sz="3600" dirty="0"/>
              <a:t>Northern Ohio</a:t>
            </a:r>
          </a:p>
          <a:p>
            <a:pPr marL="914400" lvl="1" indent="-457200">
              <a:buFont typeface="Arial" pitchFamily="34" charset="0"/>
              <a:buChar char="•"/>
            </a:pPr>
            <a:r>
              <a:rPr lang="en-US" sz="3600" dirty="0"/>
              <a:t>Northern Indiana</a:t>
            </a:r>
          </a:p>
          <a:p>
            <a:pPr marL="914400" lvl="1" indent="-457200">
              <a:buFont typeface="Arial" pitchFamily="34" charset="0"/>
              <a:buChar char="•"/>
            </a:pPr>
            <a:r>
              <a:rPr lang="en-US" sz="3600" dirty="0"/>
              <a:t>Northern Iowa</a:t>
            </a:r>
          </a:p>
          <a:p>
            <a:pPr marL="914400" lvl="1" indent="-457200">
              <a:buFont typeface="Arial" pitchFamily="34" charset="0"/>
              <a:buChar char="•"/>
            </a:pPr>
            <a:r>
              <a:rPr lang="en-US" sz="3600" dirty="0"/>
              <a:t>Southern Iowa</a:t>
            </a:r>
          </a:p>
          <a:p>
            <a:pPr marL="914400" lvl="1" indent="-457200">
              <a:buFont typeface="Arial" pitchFamily="34" charset="0"/>
              <a:buChar char="•"/>
            </a:pPr>
            <a:r>
              <a:rPr lang="en-US" sz="3600" dirty="0"/>
              <a:t>Utah</a:t>
            </a:r>
          </a:p>
          <a:p>
            <a:pPr marL="914400" lvl="1" indent="-457200">
              <a:buFont typeface="Arial" pitchFamily="34" charset="0"/>
              <a:buChar char="•"/>
            </a:pPr>
            <a:r>
              <a:rPr lang="en-US" sz="3600" dirty="0"/>
              <a:t>Wyoming</a:t>
            </a:r>
          </a:p>
          <a:p>
            <a:pPr marL="914400" lvl="1" indent="-457200">
              <a:buFont typeface="Arial" pitchFamily="34" charset="0"/>
              <a:buChar char="•"/>
            </a:pPr>
            <a:r>
              <a:rPr lang="en-US" sz="3600" dirty="0"/>
              <a:t>Vermont</a:t>
            </a:r>
          </a:p>
          <a:p>
            <a:pPr marL="914400" lvl="1" indent="-457200">
              <a:buFont typeface="Arial" pitchFamily="34" charset="0"/>
              <a:buChar char="•"/>
            </a:pPr>
            <a:r>
              <a:rPr lang="en-US" sz="3600" dirty="0"/>
              <a:t>US Virgin Islands</a:t>
            </a:r>
          </a:p>
          <a:p>
            <a:pPr lvl="1"/>
            <a:endParaRPr lang="en-US" sz="3400" dirty="0"/>
          </a:p>
          <a:p>
            <a:pPr>
              <a:lnSpc>
                <a:spcPct val="80000"/>
              </a:lnSpc>
            </a:pPr>
            <a:endParaRPr lang="en-US" sz="3600" dirty="0"/>
          </a:p>
          <a:p>
            <a:pPr>
              <a:lnSpc>
                <a:spcPct val="80000"/>
              </a:lnSpc>
            </a:pPr>
            <a:endParaRPr lang="en-US" sz="3600" dirty="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New Rule 3015.1</a:t>
            </a:r>
          </a:p>
        </p:txBody>
      </p:sp>
      <p:sp>
        <p:nvSpPr>
          <p:cNvPr id="9" name="Rectangle 5">
            <a:extLst>
              <a:ext uri="{FF2B5EF4-FFF2-40B4-BE49-F238E27FC236}">
                <a16:creationId xmlns:a16="http://schemas.microsoft.com/office/drawing/2014/main" id="{2D6B0F36-6E1B-42BB-A9AF-1046FFA9DB47}"/>
              </a:ext>
            </a:extLst>
          </p:cNvPr>
          <p:cNvSpPr>
            <a:spLocks noGrp="1" noChangeArrowheads="1"/>
          </p:cNvSpPr>
          <p:nvPr>
            <p:ph type="title"/>
          </p:nvPr>
        </p:nvSpPr>
        <p:spPr>
          <a:xfrm>
            <a:off x="-381000" y="29308"/>
            <a:ext cx="5867400" cy="1143000"/>
          </a:xfrm>
        </p:spPr>
        <p:txBody>
          <a:bodyPr>
            <a:normAutofit fontScale="90000"/>
          </a:bodyPr>
          <a:lstStyle/>
          <a:p>
            <a:pPr algn="ctr"/>
            <a:br>
              <a:rPr lang="en-US" sz="4000" dirty="0"/>
            </a:br>
            <a:r>
              <a:rPr lang="en-US" sz="4000" b="1" dirty="0"/>
              <a:t>More Changes Coming</a:t>
            </a:r>
          </a:p>
        </p:txBody>
      </p:sp>
    </p:spTree>
    <p:extLst>
      <p:ext uri="{BB962C8B-B14F-4D97-AF65-F5344CB8AC3E}">
        <p14:creationId xmlns:p14="http://schemas.microsoft.com/office/powerpoint/2010/main" val="1970840883"/>
      </p:ext>
    </p:extLst>
  </p:cSld>
  <p:clrMapOvr>
    <a:masterClrMapping/>
  </p:clrMapOvr>
  <p:transition>
    <p:rand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2582" name="Rectangle 6"/>
          <p:cNvSpPr>
            <a:spLocks noGrp="1" noChangeArrowheads="1"/>
          </p:cNvSpPr>
          <p:nvPr>
            <p:ph idx="1"/>
          </p:nvPr>
        </p:nvSpPr>
        <p:spPr>
          <a:xfrm>
            <a:off x="152400" y="2362200"/>
            <a:ext cx="8458200" cy="4267200"/>
          </a:xfrm>
          <a:noFill/>
          <a:ln/>
        </p:spPr>
        <p:txBody>
          <a:bodyPr>
            <a:noAutofit/>
          </a:bodyPr>
          <a:lstStyle/>
          <a:p>
            <a:pPr>
              <a:lnSpc>
                <a:spcPct val="80000"/>
              </a:lnSpc>
              <a:buNone/>
            </a:pPr>
            <a:r>
              <a:rPr lang="en-US" sz="2000" dirty="0"/>
              <a:t>When must the PoC be filed?</a:t>
            </a:r>
          </a:p>
          <a:p>
            <a:pPr lvl="0">
              <a:lnSpc>
                <a:spcPct val="80000"/>
              </a:lnSpc>
            </a:pPr>
            <a:r>
              <a:rPr lang="en-US" dirty="0"/>
              <a:t>Rule 3002 is amended to clarify that secured creditors MUST file a POC in order to have an allowed secured claim and </a:t>
            </a:r>
            <a:r>
              <a:rPr lang="en-US" u="sng" dirty="0"/>
              <a:t>receive distributions</a:t>
            </a:r>
          </a:p>
          <a:p>
            <a:pPr lvl="0">
              <a:lnSpc>
                <a:spcPct val="80000"/>
              </a:lnSpc>
            </a:pPr>
            <a:r>
              <a:rPr lang="en-US" dirty="0"/>
              <a:t>The current draft of Rule 3002(c)(2) provides that </a:t>
            </a:r>
            <a:r>
              <a:rPr lang="en-US" u="sng" dirty="0"/>
              <a:t>for the debtor’s principal residence</a:t>
            </a:r>
            <a:r>
              <a:rPr lang="en-US" dirty="0"/>
              <a:t>, the POC is timely filed if filed within </a:t>
            </a:r>
            <a:r>
              <a:rPr lang="en-US" strike="sngStrike" dirty="0"/>
              <a:t>60</a:t>
            </a:r>
            <a:r>
              <a:rPr lang="en-US" dirty="0"/>
              <a:t> 70 days of the petition date and includes the mortgage form attachment required by Rule 3001(c)(2)(c). </a:t>
            </a:r>
          </a:p>
          <a:p>
            <a:pPr lvl="1">
              <a:lnSpc>
                <a:spcPct val="80000"/>
              </a:lnSpc>
            </a:pPr>
            <a:r>
              <a:rPr lang="en-US" sz="2600" dirty="0"/>
              <a:t>The documentation required by Rule 3001(c)(1) and (d) (supporting documents) may be filed as a supplement no later than </a:t>
            </a:r>
            <a:r>
              <a:rPr lang="en-US" sz="2600" u="sng" dirty="0"/>
              <a:t>120</a:t>
            </a:r>
            <a:r>
              <a:rPr lang="en-US" sz="2600" dirty="0"/>
              <a:t> days after the petition.</a:t>
            </a:r>
          </a:p>
          <a:p>
            <a:pPr marL="393192" lvl="1" indent="0">
              <a:lnSpc>
                <a:spcPct val="80000"/>
              </a:lnSpc>
              <a:buNone/>
            </a:pPr>
            <a:endParaRPr lang="en-US" sz="2600" dirty="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Rule 3002</a:t>
            </a:r>
          </a:p>
        </p:txBody>
      </p:sp>
      <p:sp>
        <p:nvSpPr>
          <p:cNvPr id="9" name="Rectangle 5">
            <a:extLst>
              <a:ext uri="{FF2B5EF4-FFF2-40B4-BE49-F238E27FC236}">
                <a16:creationId xmlns:a16="http://schemas.microsoft.com/office/drawing/2014/main" id="{66709CB0-ED70-48D8-B99D-DAC601FBA3F5}"/>
              </a:ext>
            </a:extLst>
          </p:cNvPr>
          <p:cNvSpPr txBox="1">
            <a:spLocks noChangeArrowheads="1"/>
          </p:cNvSpPr>
          <p:nvPr/>
        </p:nvSpPr>
        <p:spPr>
          <a:xfrm>
            <a:off x="-381000" y="29308"/>
            <a:ext cx="5867400" cy="1143000"/>
          </a:xfrm>
          <a:prstGeom prst="rect">
            <a:avLst/>
          </a:prstGeom>
        </p:spPr>
        <p:txBody>
          <a:bodyPr vert="horz" lIns="91440" tIns="45720" rIns="91440" bIns="45720" rtlCol="0" anchor="t">
            <a:normAutofit fontScale="90000" lnSpcReduction="10000"/>
          </a:bodyPr>
          <a:lst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lnSpc>
                <a:spcPct val="100000"/>
              </a:lnSpc>
              <a:spcAft>
                <a:spcPts val="0"/>
              </a:spcAft>
              <a:buClrTx/>
              <a:buFontTx/>
            </a:pPr>
            <a:br>
              <a:rPr lang="en-US" sz="4000">
                <a:effectLst/>
              </a:rPr>
            </a:br>
            <a:r>
              <a:rPr lang="en-US" sz="4000" b="1">
                <a:effectLst/>
              </a:rPr>
              <a:t>More Changes Coming</a:t>
            </a:r>
            <a:endParaRPr lang="en-US" sz="4000" b="1" dirty="0">
              <a:effectLst/>
            </a:endParaRPr>
          </a:p>
        </p:txBody>
      </p:sp>
    </p:spTree>
    <p:extLst>
      <p:ext uri="{BB962C8B-B14F-4D97-AF65-F5344CB8AC3E}">
        <p14:creationId xmlns:p14="http://schemas.microsoft.com/office/powerpoint/2010/main" val="4244331937"/>
      </p:ext>
    </p:extLst>
  </p:cSld>
  <p:clrMapOvr>
    <a:masterClrMapping/>
  </p:clrMapOvr>
  <p:transition>
    <p:rand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2582" name="Rectangle 6"/>
          <p:cNvSpPr>
            <a:spLocks noGrp="1" noChangeArrowheads="1"/>
          </p:cNvSpPr>
          <p:nvPr>
            <p:ph idx="1"/>
          </p:nvPr>
        </p:nvSpPr>
        <p:spPr>
          <a:xfrm>
            <a:off x="152400" y="2362200"/>
            <a:ext cx="8458200" cy="4267200"/>
          </a:xfrm>
          <a:noFill/>
          <a:ln/>
        </p:spPr>
        <p:txBody>
          <a:bodyPr>
            <a:noAutofit/>
          </a:bodyPr>
          <a:lstStyle/>
          <a:p>
            <a:r>
              <a:rPr lang="en-US" sz="2000" dirty="0"/>
              <a:t>A lien that secures a claim against the debtor is not void due only to the failure of any entity to file a proof of claim</a:t>
            </a:r>
          </a:p>
          <a:p>
            <a:r>
              <a:rPr lang="en-US" sz="2000" dirty="0"/>
              <a:t>The court may extend the time to file a proof of claim “by not more than 60 days from the date of the order granting the motion” if the creditor had insufficient notice</a:t>
            </a:r>
          </a:p>
          <a:p>
            <a:pPr lvl="1"/>
            <a:r>
              <a:rPr lang="en-US" sz="1400" dirty="0"/>
              <a:t>Query:  does this mean a court cannot extend the time for other reasons?</a:t>
            </a:r>
            <a:endParaRPr lang="en-US" sz="2800" dirty="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Rule 3002</a:t>
            </a:r>
          </a:p>
        </p:txBody>
      </p:sp>
      <p:sp>
        <p:nvSpPr>
          <p:cNvPr id="7" name="Rectangle 5">
            <a:extLst>
              <a:ext uri="{FF2B5EF4-FFF2-40B4-BE49-F238E27FC236}">
                <a16:creationId xmlns:a16="http://schemas.microsoft.com/office/drawing/2014/main" id="{31F9F4D1-EC38-4E51-B27E-06D9A732BF85}"/>
              </a:ext>
            </a:extLst>
          </p:cNvPr>
          <p:cNvSpPr txBox="1">
            <a:spLocks noChangeArrowheads="1"/>
          </p:cNvSpPr>
          <p:nvPr/>
        </p:nvSpPr>
        <p:spPr>
          <a:xfrm>
            <a:off x="-381000" y="29308"/>
            <a:ext cx="5867400" cy="1143000"/>
          </a:xfrm>
          <a:prstGeom prst="rect">
            <a:avLst/>
          </a:prstGeom>
        </p:spPr>
        <p:txBody>
          <a:bodyPr vert="horz" lIns="91440" tIns="45720" rIns="91440" bIns="45720" rtlCol="0" anchor="t">
            <a:normAutofit fontScale="90000" lnSpcReduction="10000"/>
          </a:bodyPr>
          <a:lst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lnSpc>
                <a:spcPct val="100000"/>
              </a:lnSpc>
              <a:spcAft>
                <a:spcPts val="0"/>
              </a:spcAft>
              <a:buClrTx/>
              <a:buFontTx/>
            </a:pPr>
            <a:br>
              <a:rPr lang="en-US" sz="4000">
                <a:effectLst/>
              </a:rPr>
            </a:br>
            <a:r>
              <a:rPr lang="en-US" sz="4000" b="1">
                <a:effectLst/>
              </a:rPr>
              <a:t>More Changes Coming</a:t>
            </a:r>
            <a:endParaRPr lang="en-US" sz="4000" b="1" dirty="0">
              <a:effectLst/>
            </a:endParaRPr>
          </a:p>
        </p:txBody>
      </p:sp>
    </p:spTree>
    <p:extLst>
      <p:ext uri="{BB962C8B-B14F-4D97-AF65-F5344CB8AC3E}">
        <p14:creationId xmlns:p14="http://schemas.microsoft.com/office/powerpoint/2010/main" val="1368803030"/>
      </p:ext>
    </p:extLst>
  </p:cSld>
  <p:clrMapOvr>
    <a:masterClrMapping/>
  </p:clrMapOvr>
  <p:transition>
    <p:rand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2582" name="Rectangle 6"/>
          <p:cNvSpPr>
            <a:spLocks noGrp="1" noChangeArrowheads="1"/>
          </p:cNvSpPr>
          <p:nvPr>
            <p:ph idx="1"/>
          </p:nvPr>
        </p:nvSpPr>
        <p:spPr>
          <a:xfrm>
            <a:off x="152400" y="2362200"/>
            <a:ext cx="8458200" cy="4267200"/>
          </a:xfrm>
          <a:noFill/>
          <a:ln/>
        </p:spPr>
        <p:txBody>
          <a:bodyPr>
            <a:normAutofit/>
          </a:bodyPr>
          <a:lstStyle/>
          <a:p>
            <a:pPr>
              <a:lnSpc>
                <a:spcPct val="80000"/>
              </a:lnSpc>
              <a:buNone/>
            </a:pPr>
            <a:r>
              <a:rPr lang="en-US" sz="2800" dirty="0"/>
              <a:t>What controls – the plan or the PoC?</a:t>
            </a:r>
          </a:p>
          <a:p>
            <a:pPr lvl="0">
              <a:lnSpc>
                <a:spcPct val="80000"/>
              </a:lnSpc>
            </a:pPr>
            <a:r>
              <a:rPr lang="en-US" sz="2800" dirty="0"/>
              <a:t>Form 113 provides that the amounts listed on a POC as to the </a:t>
            </a:r>
            <a:r>
              <a:rPr lang="en-US" sz="2800" u="sng" dirty="0"/>
              <a:t>current installment payment </a:t>
            </a:r>
            <a:r>
              <a:rPr lang="en-US" sz="2800" dirty="0"/>
              <a:t>and the </a:t>
            </a:r>
            <a:r>
              <a:rPr lang="en-US" sz="2800" u="sng" dirty="0"/>
              <a:t>arrearage</a:t>
            </a:r>
            <a:r>
              <a:rPr lang="en-US" sz="2800" dirty="0"/>
              <a:t> for secured claims will control over contrary amounts listed in the plan</a:t>
            </a:r>
          </a:p>
          <a:p>
            <a:pPr lvl="0">
              <a:lnSpc>
                <a:spcPct val="80000"/>
              </a:lnSpc>
            </a:pPr>
            <a:r>
              <a:rPr lang="en-US" sz="2800" dirty="0"/>
              <a:t>What if the district opted out of Form 113?</a:t>
            </a:r>
          </a:p>
          <a:p>
            <a:pPr lvl="0">
              <a:lnSpc>
                <a:spcPct val="80000"/>
              </a:lnSpc>
            </a:pPr>
            <a:r>
              <a:rPr lang="en-US" sz="2800" dirty="0"/>
              <a:t>Most districts provide in their conforming plan that the PoC controls (e.g., all 3 Tennessee plans provide for this)</a:t>
            </a:r>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Form 113 &amp; 2017 Rule Changes</a:t>
            </a:r>
          </a:p>
        </p:txBody>
      </p:sp>
      <p:sp>
        <p:nvSpPr>
          <p:cNvPr id="9" name="Rectangle 5">
            <a:extLst>
              <a:ext uri="{FF2B5EF4-FFF2-40B4-BE49-F238E27FC236}">
                <a16:creationId xmlns:a16="http://schemas.microsoft.com/office/drawing/2014/main" id="{29515071-C3AE-4D00-BE93-62C5DA117EF1}"/>
              </a:ext>
            </a:extLst>
          </p:cNvPr>
          <p:cNvSpPr>
            <a:spLocks noGrp="1" noChangeArrowheads="1"/>
          </p:cNvSpPr>
          <p:nvPr>
            <p:ph type="title"/>
          </p:nvPr>
        </p:nvSpPr>
        <p:spPr>
          <a:xfrm>
            <a:off x="17585" y="54769"/>
            <a:ext cx="6447501" cy="1320800"/>
          </a:xfrm>
        </p:spPr>
        <p:txBody>
          <a:bodyPr>
            <a:normAutofit/>
          </a:bodyPr>
          <a:lstStyle/>
          <a:p>
            <a:pPr algn="ctr"/>
            <a:br>
              <a:rPr lang="en-US" sz="4000" dirty="0"/>
            </a:br>
            <a:r>
              <a:rPr lang="en-US" sz="4000" b="1" dirty="0"/>
              <a:t>More Changes Coming</a:t>
            </a:r>
          </a:p>
        </p:txBody>
      </p:sp>
    </p:spTree>
    <p:extLst>
      <p:ext uri="{BB962C8B-B14F-4D97-AF65-F5344CB8AC3E}">
        <p14:creationId xmlns:p14="http://schemas.microsoft.com/office/powerpoint/2010/main" val="1147528040"/>
      </p:ext>
    </p:extLst>
  </p:cSld>
  <p:clrMapOvr>
    <a:masterClrMapping/>
  </p:clrMapOvr>
  <p:transition>
    <p:rand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40756" y="1295400"/>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2582" name="Rectangle 6"/>
          <p:cNvSpPr>
            <a:spLocks noGrp="1" noChangeArrowheads="1"/>
          </p:cNvSpPr>
          <p:nvPr>
            <p:ph idx="1"/>
          </p:nvPr>
        </p:nvSpPr>
        <p:spPr>
          <a:xfrm>
            <a:off x="152400" y="2362200"/>
            <a:ext cx="8458200" cy="4267200"/>
          </a:xfrm>
          <a:noFill/>
          <a:ln/>
        </p:spPr>
        <p:txBody>
          <a:bodyPr>
            <a:normAutofit/>
          </a:bodyPr>
          <a:lstStyle/>
          <a:p>
            <a:pPr>
              <a:lnSpc>
                <a:spcPct val="80000"/>
              </a:lnSpc>
              <a:buNone/>
            </a:pPr>
            <a:r>
              <a:rPr lang="en-US" sz="3200" dirty="0"/>
              <a:t>What controls – the plan or the </a:t>
            </a:r>
            <a:r>
              <a:rPr lang="en-US" sz="3200" dirty="0" err="1"/>
              <a:t>PoC</a:t>
            </a:r>
            <a:r>
              <a:rPr lang="en-US" sz="3200" dirty="0"/>
              <a:t>?</a:t>
            </a:r>
          </a:p>
          <a:p>
            <a:pPr>
              <a:lnSpc>
                <a:spcPct val="80000"/>
              </a:lnSpc>
              <a:buNone/>
            </a:pPr>
            <a:endParaRPr lang="en-US" sz="3200" dirty="0"/>
          </a:p>
          <a:p>
            <a:pPr>
              <a:lnSpc>
                <a:spcPct val="80000"/>
              </a:lnSpc>
            </a:pPr>
            <a:r>
              <a:rPr lang="en-US" sz="2800" dirty="0"/>
              <a:t>Rule 3012 - the amount of a claim that is secured (i.e., value) or entitled to priority status may be determined in a proposed plan, subject to objection and resolution at the confirmation hearing</a:t>
            </a:r>
          </a:p>
          <a:p>
            <a:pPr>
              <a:lnSpc>
                <a:spcPct val="80000"/>
              </a:lnSpc>
            </a:pPr>
            <a:r>
              <a:rPr lang="en-US" sz="2800" dirty="0"/>
              <a:t>Where modification is proposed by the plan, the plan must be served per Rule 7004.</a:t>
            </a:r>
          </a:p>
          <a:p>
            <a:pPr lvl="0">
              <a:lnSpc>
                <a:spcPct val="80000"/>
              </a:lnSpc>
            </a:pPr>
            <a:endParaRPr lang="en-US" sz="3300" dirty="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Rule 3012</a:t>
            </a:r>
          </a:p>
        </p:txBody>
      </p:sp>
      <p:sp>
        <p:nvSpPr>
          <p:cNvPr id="9" name="Rectangle 5">
            <a:extLst>
              <a:ext uri="{FF2B5EF4-FFF2-40B4-BE49-F238E27FC236}">
                <a16:creationId xmlns:a16="http://schemas.microsoft.com/office/drawing/2014/main" id="{0EA214F8-8086-4594-9398-DDB9CF0D8D28}"/>
              </a:ext>
            </a:extLst>
          </p:cNvPr>
          <p:cNvSpPr>
            <a:spLocks noGrp="1" noChangeArrowheads="1"/>
          </p:cNvSpPr>
          <p:nvPr>
            <p:ph type="title"/>
          </p:nvPr>
        </p:nvSpPr>
        <p:spPr>
          <a:xfrm>
            <a:off x="-228600" y="-51863"/>
            <a:ext cx="6447501" cy="1320800"/>
          </a:xfrm>
        </p:spPr>
        <p:txBody>
          <a:bodyPr>
            <a:normAutofit/>
          </a:bodyPr>
          <a:lstStyle/>
          <a:p>
            <a:pPr algn="ctr"/>
            <a:br>
              <a:rPr lang="en-US" sz="4000" dirty="0"/>
            </a:br>
            <a:r>
              <a:rPr lang="en-US" sz="4000" b="1" dirty="0"/>
              <a:t>More Changes Coming</a:t>
            </a:r>
          </a:p>
        </p:txBody>
      </p:sp>
    </p:spTree>
    <p:extLst>
      <p:ext uri="{BB962C8B-B14F-4D97-AF65-F5344CB8AC3E}">
        <p14:creationId xmlns:p14="http://schemas.microsoft.com/office/powerpoint/2010/main" val="3433448114"/>
      </p:ext>
    </p:extLst>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12080"/>
          </a:xfrm>
        </p:spPr>
        <p:txBody>
          <a:bodyPr>
            <a:noAutofit/>
          </a:bodyPr>
          <a:lstStyle/>
          <a:p>
            <a:pPr algn="just"/>
            <a:r>
              <a:rPr lang="en-US" sz="2400" dirty="0"/>
              <a:t>The CFPB is a government agency established under the provisions of the Dodd-Frank Wall Street Reform and Consumer Protection Act after the 2008 financial crisis</a:t>
            </a:r>
          </a:p>
          <a:p>
            <a:pPr algn="just"/>
            <a:r>
              <a:rPr lang="en-US" sz="2400" dirty="0"/>
              <a:t>The CFPB was created to protect consumers from unfair, deceptive, or abusive practices and take action against companies that break the law</a:t>
            </a:r>
          </a:p>
          <a:p>
            <a:pPr algn="just"/>
            <a:r>
              <a:rPr lang="en-US" sz="2400" dirty="0"/>
              <a:t>The CFPB’s creation provides a single point of accountability for enforcing federal consumer financial laws and protecting consumers in the financial marketplace</a:t>
            </a:r>
          </a:p>
          <a:p>
            <a:pPr algn="just"/>
            <a:r>
              <a:rPr lang="en-US" sz="2400" dirty="0"/>
              <a:t>Prior to the CFPB’s creation, that responsibility was divided among several agencies (e.g., FTC = FCRA; HUD = RESPA)</a:t>
            </a:r>
          </a:p>
        </p:txBody>
      </p:sp>
      <p:sp>
        <p:nvSpPr>
          <p:cNvPr id="5" name="Rectangle 5"/>
          <p:cNvSpPr txBox="1">
            <a:spLocks noChangeArrowheads="1"/>
          </p:cNvSpPr>
          <p:nvPr/>
        </p:nvSpPr>
        <p:spPr>
          <a:xfrm>
            <a:off x="248717" y="101816"/>
            <a:ext cx="8646566"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kern="1200">
                <a:solidFill>
                  <a:schemeClr val="tx1"/>
                </a:solidFill>
                <a:latin typeface="Arial" pitchFamily="34" charset="0"/>
                <a:ea typeface="+mj-ea"/>
                <a:cs typeface="Arial" pitchFamily="34" charset="0"/>
              </a:defRPr>
            </a:lvl1pPr>
          </a:lstStyle>
          <a:p>
            <a:pPr algn="ctr"/>
            <a:r>
              <a:rPr lang="en-US" sz="4000" dirty="0"/>
              <a:t>Consumer Financial Protection Bureau (CFPB)</a:t>
            </a:r>
          </a:p>
        </p:txBody>
      </p:sp>
    </p:spTree>
    <p:extLst>
      <p:ext uri="{BB962C8B-B14F-4D97-AF65-F5344CB8AC3E}">
        <p14:creationId xmlns:p14="http://schemas.microsoft.com/office/powerpoint/2010/main" val="3611330903"/>
      </p:ext>
    </p:extLst>
  </p:cSld>
  <p:clrMapOvr>
    <a:masterClrMapping/>
  </p:clrMapOvr>
  <p:transition>
    <p:rand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2582" name="Rectangle 6"/>
          <p:cNvSpPr>
            <a:spLocks noGrp="1" noChangeArrowheads="1"/>
          </p:cNvSpPr>
          <p:nvPr>
            <p:ph idx="1"/>
          </p:nvPr>
        </p:nvSpPr>
        <p:spPr>
          <a:xfrm>
            <a:off x="152400" y="2362200"/>
            <a:ext cx="8458200" cy="4267200"/>
          </a:xfrm>
          <a:noFill/>
          <a:ln/>
        </p:spPr>
        <p:txBody>
          <a:bodyPr>
            <a:normAutofit/>
          </a:bodyPr>
          <a:lstStyle/>
          <a:p>
            <a:pPr>
              <a:lnSpc>
                <a:spcPct val="80000"/>
              </a:lnSpc>
            </a:pPr>
            <a:r>
              <a:rPr lang="en-US" sz="2800" dirty="0"/>
              <a:t>Rule 3007 now provides that an objection to claim must conform to the official form and be served at least 30 days before any scheduled hearing at the notice address on the latest proof of claim or amended proof of claim</a:t>
            </a:r>
          </a:p>
          <a:p>
            <a:pPr marL="0" indent="0">
              <a:lnSpc>
                <a:spcPct val="80000"/>
              </a:lnSpc>
              <a:buNone/>
            </a:pPr>
            <a:endParaRPr lang="en-US" sz="2800" dirty="0"/>
          </a:p>
          <a:p>
            <a:pPr>
              <a:lnSpc>
                <a:spcPct val="80000"/>
              </a:lnSpc>
            </a:pPr>
            <a:r>
              <a:rPr lang="en-US" sz="2800" dirty="0"/>
              <a:t>Service on an insured depository institution must be pursuant to Rule 7004 (i.e., certified mail)</a:t>
            </a:r>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Rule 3007</a:t>
            </a:r>
          </a:p>
        </p:txBody>
      </p:sp>
      <p:sp>
        <p:nvSpPr>
          <p:cNvPr id="10" name="Rectangle 5">
            <a:extLst>
              <a:ext uri="{FF2B5EF4-FFF2-40B4-BE49-F238E27FC236}">
                <a16:creationId xmlns:a16="http://schemas.microsoft.com/office/drawing/2014/main" id="{7533D8CE-83FE-4A1F-A05B-EAEE2F17D2EF}"/>
              </a:ext>
            </a:extLst>
          </p:cNvPr>
          <p:cNvSpPr>
            <a:spLocks noGrp="1" noChangeArrowheads="1"/>
          </p:cNvSpPr>
          <p:nvPr>
            <p:ph type="title"/>
          </p:nvPr>
        </p:nvSpPr>
        <p:spPr>
          <a:xfrm>
            <a:off x="-381000" y="-200110"/>
            <a:ext cx="6447501" cy="1320800"/>
          </a:xfrm>
        </p:spPr>
        <p:txBody>
          <a:bodyPr>
            <a:normAutofit/>
          </a:bodyPr>
          <a:lstStyle/>
          <a:p>
            <a:pPr algn="ctr"/>
            <a:br>
              <a:rPr lang="en-US" sz="4000" dirty="0"/>
            </a:br>
            <a:r>
              <a:rPr lang="en-US" sz="4000" b="1" dirty="0"/>
              <a:t>More Changes Coming</a:t>
            </a:r>
          </a:p>
        </p:txBody>
      </p:sp>
    </p:spTree>
    <p:extLst>
      <p:ext uri="{BB962C8B-B14F-4D97-AF65-F5344CB8AC3E}">
        <p14:creationId xmlns:p14="http://schemas.microsoft.com/office/powerpoint/2010/main" val="3887561220"/>
      </p:ext>
    </p:extLst>
  </p:cSld>
  <p:clrMapOvr>
    <a:masterClrMapping/>
  </p:clrMapOvr>
  <p:transition>
    <p:rand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a:effectLst>
                <a:outerShdw blurRad="38100" dist="38100" dir="2700000" algn="tl">
                  <a:srgbClr val="000000"/>
                </a:outerShdw>
              </a:effectLst>
            </a:endParaRPr>
          </a:p>
        </p:txBody>
      </p:sp>
      <p:sp>
        <p:nvSpPr>
          <p:cNvPr id="152582" name="Rectangle 6"/>
          <p:cNvSpPr>
            <a:spLocks noGrp="1" noChangeArrowheads="1"/>
          </p:cNvSpPr>
          <p:nvPr>
            <p:ph idx="1"/>
          </p:nvPr>
        </p:nvSpPr>
        <p:spPr>
          <a:xfrm>
            <a:off x="152400" y="2362200"/>
            <a:ext cx="8458200" cy="4267200"/>
          </a:xfrm>
          <a:noFill/>
          <a:ln/>
        </p:spPr>
        <p:txBody>
          <a:bodyPr>
            <a:normAutofit/>
          </a:bodyPr>
          <a:lstStyle/>
          <a:p>
            <a:pPr>
              <a:lnSpc>
                <a:spcPct val="80000"/>
              </a:lnSpc>
              <a:buNone/>
            </a:pPr>
            <a:r>
              <a:rPr lang="en-US" sz="3500" dirty="0"/>
              <a:t>Other changes:</a:t>
            </a:r>
          </a:p>
          <a:p>
            <a:pPr>
              <a:lnSpc>
                <a:spcPct val="80000"/>
              </a:lnSpc>
            </a:pPr>
            <a:r>
              <a:rPr lang="en-US" sz="2800" dirty="0"/>
              <a:t>Rule 2002 was amended and 3015(f) was added to designate a notice of plan objection deadline and the actual plan objection deadline, which will be 7 days prior to confirmation, </a:t>
            </a:r>
            <a:r>
              <a:rPr lang="en-US" sz="2800" u="sng" dirty="0"/>
              <a:t>unless the court orders otherwise</a:t>
            </a:r>
            <a:r>
              <a:rPr lang="en-US" sz="2800" dirty="0"/>
              <a:t>.  </a:t>
            </a:r>
          </a:p>
          <a:p>
            <a:pPr marL="0" indent="0">
              <a:lnSpc>
                <a:spcPct val="80000"/>
              </a:lnSpc>
              <a:buNone/>
            </a:pPr>
            <a:endParaRPr lang="en-US" sz="2400" dirty="0"/>
          </a:p>
          <a:p>
            <a:pPr lvl="1">
              <a:lnSpc>
                <a:spcPct val="80000"/>
              </a:lnSpc>
            </a:pPr>
            <a:r>
              <a:rPr lang="en-US" sz="2800" dirty="0"/>
              <a:t>Can creditors meet this deadline?</a:t>
            </a:r>
          </a:p>
          <a:p>
            <a:pPr lvl="1">
              <a:lnSpc>
                <a:spcPct val="80000"/>
              </a:lnSpc>
            </a:pPr>
            <a:r>
              <a:rPr lang="en-US" sz="2800" dirty="0"/>
              <a:t>What if the debtor doesn’t check the appropriate box in Part 1?</a:t>
            </a:r>
          </a:p>
          <a:p>
            <a:pPr>
              <a:lnSpc>
                <a:spcPct val="80000"/>
              </a:lnSpc>
            </a:pPr>
            <a:endParaRPr lang="en-US" sz="3500" dirty="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Rule 2002</a:t>
            </a:r>
          </a:p>
        </p:txBody>
      </p:sp>
      <p:sp>
        <p:nvSpPr>
          <p:cNvPr id="7" name="Rectangle 5">
            <a:extLst>
              <a:ext uri="{FF2B5EF4-FFF2-40B4-BE49-F238E27FC236}">
                <a16:creationId xmlns:a16="http://schemas.microsoft.com/office/drawing/2014/main" id="{7574DE09-7EA2-4F15-B00A-4BB7C18FFF50}"/>
              </a:ext>
            </a:extLst>
          </p:cNvPr>
          <p:cNvSpPr txBox="1">
            <a:spLocks noChangeArrowheads="1"/>
          </p:cNvSpPr>
          <p:nvPr/>
        </p:nvSpPr>
        <p:spPr>
          <a:xfrm>
            <a:off x="-228600" y="-52038"/>
            <a:ext cx="5867400" cy="1143000"/>
          </a:xfrm>
          <a:prstGeom prst="rect">
            <a:avLst/>
          </a:prstGeom>
        </p:spPr>
        <p:txBody>
          <a:bodyPr vert="horz" lIns="91440" tIns="45720" rIns="91440" bIns="45720" rtlCol="0" anchor="t">
            <a:normAutofit fontScale="90000" lnSpcReduction="10000"/>
          </a:bodyPr>
          <a:lst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lnSpc>
                <a:spcPct val="100000"/>
              </a:lnSpc>
              <a:spcAft>
                <a:spcPts val="0"/>
              </a:spcAft>
              <a:buClrTx/>
              <a:buFontTx/>
            </a:pPr>
            <a:br>
              <a:rPr lang="en-US" sz="4000" dirty="0">
                <a:effectLst/>
              </a:rPr>
            </a:br>
            <a:r>
              <a:rPr lang="en-US" sz="4000" b="1" dirty="0">
                <a:effectLst/>
              </a:rPr>
              <a:t>More Changes Coming</a:t>
            </a:r>
          </a:p>
        </p:txBody>
      </p:sp>
    </p:spTree>
    <p:extLst>
      <p:ext uri="{BB962C8B-B14F-4D97-AF65-F5344CB8AC3E}">
        <p14:creationId xmlns:p14="http://schemas.microsoft.com/office/powerpoint/2010/main" val="1070327680"/>
      </p:ext>
    </p:extLst>
  </p:cSld>
  <p:clrMapOvr>
    <a:masterClrMapping/>
  </p:clrMapOvr>
  <p:transition>
    <p:rand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1" name="Rectangle 5"/>
          <p:cNvSpPr>
            <a:spLocks noGrp="1" noChangeArrowheads="1"/>
          </p:cNvSpPr>
          <p:nvPr>
            <p:ph type="title"/>
          </p:nvPr>
        </p:nvSpPr>
        <p:spPr>
          <a:xfrm>
            <a:off x="2819400" y="274638"/>
            <a:ext cx="5867400" cy="1143000"/>
          </a:xfrm>
        </p:spPr>
        <p:txBody>
          <a:bodyPr>
            <a:normAutofit fontScale="90000"/>
          </a:bodyPr>
          <a:lstStyle/>
          <a:p>
            <a:pPr algn="ctr"/>
            <a:r>
              <a:rPr lang="en-US" sz="4000" dirty="0"/>
              <a:t>Revised</a:t>
            </a:r>
            <a:br>
              <a:rPr lang="en-US" sz="4000" dirty="0"/>
            </a:br>
            <a:r>
              <a:rPr lang="en-US" sz="4000" dirty="0"/>
              <a:t>Proof of Claim Forms</a:t>
            </a:r>
          </a:p>
        </p:txBody>
      </p:sp>
      <p:sp>
        <p:nvSpPr>
          <p:cNvPr id="152582" name="Rectangle 6"/>
          <p:cNvSpPr>
            <a:spLocks noGrp="1" noChangeArrowheads="1"/>
          </p:cNvSpPr>
          <p:nvPr>
            <p:ph idx="1"/>
          </p:nvPr>
        </p:nvSpPr>
        <p:spPr>
          <a:xfrm>
            <a:off x="152400" y="2362200"/>
            <a:ext cx="8458200" cy="4267200"/>
          </a:xfrm>
          <a:noFill/>
          <a:ln/>
        </p:spPr>
        <p:txBody>
          <a:bodyPr>
            <a:normAutofit fontScale="92500" lnSpcReduction="10000"/>
          </a:bodyPr>
          <a:lstStyle/>
          <a:p>
            <a:pPr lvl="1">
              <a:lnSpc>
                <a:spcPct val="80000"/>
              </a:lnSpc>
            </a:pPr>
            <a:r>
              <a:rPr lang="en-US" sz="3200" dirty="0"/>
              <a:t>Only required if loan is secured by principal residence</a:t>
            </a:r>
          </a:p>
          <a:p>
            <a:pPr lvl="1">
              <a:lnSpc>
                <a:spcPct val="80000"/>
              </a:lnSpc>
            </a:pPr>
            <a:r>
              <a:rPr lang="en-US" sz="3000" dirty="0"/>
              <a:t>A detailed payment history </a:t>
            </a:r>
            <a:r>
              <a:rPr lang="en-US" sz="3000" u="sng" dirty="0"/>
              <a:t>beginning with the first date of default</a:t>
            </a:r>
          </a:p>
          <a:p>
            <a:pPr lvl="1">
              <a:lnSpc>
                <a:spcPct val="80000"/>
              </a:lnSpc>
            </a:pPr>
            <a:r>
              <a:rPr lang="en-US" sz="3000" dirty="0"/>
              <a:t>The disclosure requirements should be uniform nationwide; local variations should be prohibited</a:t>
            </a:r>
          </a:p>
          <a:p>
            <a:pPr lvl="1">
              <a:lnSpc>
                <a:spcPct val="80000"/>
              </a:lnSpc>
            </a:pPr>
            <a:r>
              <a:rPr lang="en-US" sz="3000" dirty="0"/>
              <a:t>The amount of regular monthly mortgage payment as of the petition date should be included</a:t>
            </a:r>
          </a:p>
          <a:p>
            <a:pPr lvl="1">
              <a:lnSpc>
                <a:spcPct val="80000"/>
              </a:lnSpc>
            </a:pPr>
            <a:r>
              <a:rPr lang="en-US" sz="3000" dirty="0"/>
              <a:t>Calculation of the total claim should be shown</a:t>
            </a:r>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Form 410A – Replaced PoC Attachment</a:t>
            </a:r>
          </a:p>
        </p:txBody>
      </p:sp>
    </p:spTree>
    <p:extLst>
      <p:ext uri="{BB962C8B-B14F-4D97-AF65-F5344CB8AC3E}">
        <p14:creationId xmlns:p14="http://schemas.microsoft.com/office/powerpoint/2010/main" val="1584747216"/>
      </p:ext>
    </p:extLst>
  </p:cSld>
  <p:clrMapOvr>
    <a:masterClrMapping/>
  </p:clrMapOvr>
  <p:transition>
    <p:rand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1" name="Rectangle 5"/>
          <p:cNvSpPr>
            <a:spLocks noGrp="1" noChangeArrowheads="1"/>
          </p:cNvSpPr>
          <p:nvPr>
            <p:ph type="title"/>
          </p:nvPr>
        </p:nvSpPr>
        <p:spPr>
          <a:xfrm>
            <a:off x="2819400" y="274638"/>
            <a:ext cx="5867400" cy="1143000"/>
          </a:xfrm>
        </p:spPr>
        <p:txBody>
          <a:bodyPr>
            <a:normAutofit fontScale="90000"/>
          </a:bodyPr>
          <a:lstStyle/>
          <a:p>
            <a:pPr algn="ctr"/>
            <a:r>
              <a:rPr lang="en-US" sz="4000" dirty="0"/>
              <a:t>Revised</a:t>
            </a:r>
            <a:br>
              <a:rPr lang="en-US" sz="4000" dirty="0"/>
            </a:br>
            <a:r>
              <a:rPr lang="en-US" sz="4000" dirty="0"/>
              <a:t>Proof of Claim Forms</a:t>
            </a:r>
          </a:p>
        </p:txBody>
      </p:sp>
      <p:pic>
        <p:nvPicPr>
          <p:cNvPr id="9"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508000" y="2737721"/>
            <a:ext cx="6446838" cy="27271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Form 410A – Replaces PoC Attachment</a:t>
            </a:r>
          </a:p>
        </p:txBody>
      </p:sp>
    </p:spTree>
    <p:extLst>
      <p:ext uri="{BB962C8B-B14F-4D97-AF65-F5344CB8AC3E}">
        <p14:creationId xmlns:p14="http://schemas.microsoft.com/office/powerpoint/2010/main" val="2528919181"/>
      </p:ext>
    </p:extLst>
  </p:cSld>
  <p:clrMapOvr>
    <a:masterClrMapping/>
  </p:clrMapOvr>
  <p:transition>
    <p:rand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 y="2619946"/>
            <a:ext cx="8648700" cy="40094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1" name="Rectangle 5"/>
          <p:cNvSpPr>
            <a:spLocks noGrp="1" noChangeArrowheads="1"/>
          </p:cNvSpPr>
          <p:nvPr>
            <p:ph type="title"/>
          </p:nvPr>
        </p:nvSpPr>
        <p:spPr>
          <a:xfrm>
            <a:off x="2819400" y="274638"/>
            <a:ext cx="5867400" cy="1143000"/>
          </a:xfrm>
        </p:spPr>
        <p:txBody>
          <a:bodyPr>
            <a:normAutofit fontScale="90000"/>
          </a:bodyPr>
          <a:lstStyle/>
          <a:p>
            <a:pPr algn="ctr"/>
            <a:r>
              <a:rPr lang="en-US" sz="4000" dirty="0"/>
              <a:t>Revised</a:t>
            </a:r>
            <a:br>
              <a:rPr lang="en-US" sz="4000" dirty="0"/>
            </a:br>
            <a:r>
              <a:rPr lang="en-US" sz="4000" dirty="0"/>
              <a:t>Proof of Claim Forms</a:t>
            </a:r>
          </a:p>
        </p:txBody>
      </p:sp>
      <p:sp>
        <p:nvSpPr>
          <p:cNvPr id="152582" name="Rectangle 6"/>
          <p:cNvSpPr>
            <a:spLocks noGrp="1" noChangeArrowheads="1"/>
          </p:cNvSpPr>
          <p:nvPr>
            <p:ph idx="1"/>
          </p:nvPr>
        </p:nvSpPr>
        <p:spPr>
          <a:xfrm>
            <a:off x="152400" y="2286000"/>
            <a:ext cx="6629400" cy="4343400"/>
          </a:xfrm>
          <a:noFill/>
          <a:ln/>
        </p:spPr>
        <p:txBody>
          <a:bodyPr>
            <a:normAutofit/>
          </a:bodyPr>
          <a:lstStyle/>
          <a:p>
            <a:pPr marL="0" indent="0">
              <a:lnSpc>
                <a:spcPct val="80000"/>
              </a:lnSpc>
              <a:buNone/>
            </a:pPr>
            <a:r>
              <a:rPr lang="en-US" sz="2400" b="1" dirty="0"/>
              <a:t>Arrearage as of the Date of the Petition </a:t>
            </a:r>
          </a:p>
          <a:p>
            <a:pPr marL="0" indent="0" algn="just">
              <a:buNone/>
            </a:pPr>
            <a:endParaRPr lang="en-US" sz="2400" dirty="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Form 410A – Part 3</a:t>
            </a:r>
          </a:p>
        </p:txBody>
      </p:sp>
      <p:sp>
        <p:nvSpPr>
          <p:cNvPr id="3" name="Rectangle 2"/>
          <p:cNvSpPr/>
          <p:nvPr/>
        </p:nvSpPr>
        <p:spPr>
          <a:xfrm>
            <a:off x="4602956" y="3048000"/>
            <a:ext cx="2407444" cy="1752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5667992"/>
      </p:ext>
    </p:extLst>
  </p:cSld>
  <p:clrMapOvr>
    <a:masterClrMapping/>
  </p:clrMapOvr>
  <p:transition>
    <p:rand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dirty="0"/>
          </a:p>
        </p:txBody>
      </p:sp>
      <p:sp>
        <p:nvSpPr>
          <p:cNvPr id="152581" name="Rectangle 5"/>
          <p:cNvSpPr>
            <a:spLocks noGrp="1" noChangeArrowheads="1"/>
          </p:cNvSpPr>
          <p:nvPr>
            <p:ph type="title"/>
          </p:nvPr>
        </p:nvSpPr>
        <p:spPr>
          <a:xfrm>
            <a:off x="2819400" y="274638"/>
            <a:ext cx="5867400" cy="1143000"/>
          </a:xfrm>
        </p:spPr>
        <p:txBody>
          <a:bodyPr>
            <a:normAutofit fontScale="90000"/>
          </a:bodyPr>
          <a:lstStyle/>
          <a:p>
            <a:pPr algn="ctr"/>
            <a:r>
              <a:rPr lang="en-US" sz="4000" dirty="0"/>
              <a:t>Revised</a:t>
            </a:r>
            <a:br>
              <a:rPr lang="en-US" sz="4000" dirty="0"/>
            </a:br>
            <a:r>
              <a:rPr lang="en-US" sz="4000" dirty="0"/>
              <a:t>Proof of Claim Forms</a:t>
            </a:r>
          </a:p>
        </p:txBody>
      </p:sp>
      <p:sp>
        <p:nvSpPr>
          <p:cNvPr id="152582" name="Rectangle 6"/>
          <p:cNvSpPr>
            <a:spLocks noGrp="1" noChangeArrowheads="1"/>
          </p:cNvSpPr>
          <p:nvPr>
            <p:ph idx="1"/>
          </p:nvPr>
        </p:nvSpPr>
        <p:spPr>
          <a:xfrm>
            <a:off x="152400" y="2362200"/>
            <a:ext cx="4343400" cy="4267200"/>
          </a:xfrm>
          <a:noFill/>
          <a:ln/>
        </p:spPr>
        <p:txBody>
          <a:bodyPr>
            <a:normAutofit fontScale="85000" lnSpcReduction="20000"/>
          </a:bodyPr>
          <a:lstStyle/>
          <a:p>
            <a:pPr marL="0" indent="0">
              <a:lnSpc>
                <a:spcPct val="80000"/>
              </a:lnSpc>
              <a:buNone/>
            </a:pPr>
            <a:r>
              <a:rPr lang="en-US" sz="3300" b="1" dirty="0"/>
              <a:t>Arrearage as of the Date of the Petition:</a:t>
            </a:r>
          </a:p>
          <a:p>
            <a:r>
              <a:rPr lang="en-US" sz="2800" dirty="0"/>
              <a:t>Insert the amount of the principal and interest portion of all prepetition monthly installments that remain outstanding as of the petition date</a:t>
            </a:r>
          </a:p>
          <a:p>
            <a:r>
              <a:rPr lang="en-US" sz="2800" b="1" dirty="0"/>
              <a:t>The escrow portion of prepetition monthly installment payments should NOT be included in this figure</a:t>
            </a:r>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Form 410A – Part 3</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9714" y="2819399"/>
            <a:ext cx="4041290" cy="3200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 name="Straight Arrow Connector 2"/>
          <p:cNvCxnSpPr/>
          <p:nvPr/>
        </p:nvCxnSpPr>
        <p:spPr>
          <a:xfrm flipV="1">
            <a:off x="4114800" y="3505200"/>
            <a:ext cx="3352800" cy="38100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4419022"/>
      </p:ext>
    </p:extLst>
  </p:cSld>
  <p:clrMapOvr>
    <a:masterClrMapping/>
  </p:clrMapOvr>
  <p:transition>
    <p:rand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dirty="0"/>
          </a:p>
        </p:txBody>
      </p:sp>
      <p:sp>
        <p:nvSpPr>
          <p:cNvPr id="152581" name="Rectangle 5"/>
          <p:cNvSpPr>
            <a:spLocks noGrp="1" noChangeArrowheads="1"/>
          </p:cNvSpPr>
          <p:nvPr>
            <p:ph type="title"/>
          </p:nvPr>
        </p:nvSpPr>
        <p:spPr>
          <a:xfrm>
            <a:off x="2819400" y="274638"/>
            <a:ext cx="5867400" cy="1143000"/>
          </a:xfrm>
        </p:spPr>
        <p:txBody>
          <a:bodyPr>
            <a:normAutofit fontScale="90000"/>
          </a:bodyPr>
          <a:lstStyle/>
          <a:p>
            <a:pPr algn="ctr"/>
            <a:r>
              <a:rPr lang="en-US" sz="4000" dirty="0"/>
              <a:t>Revised</a:t>
            </a:r>
            <a:br>
              <a:rPr lang="en-US" sz="4000" dirty="0"/>
            </a:br>
            <a:r>
              <a:rPr lang="en-US" sz="4000" dirty="0"/>
              <a:t>Proof of Claim Forms</a:t>
            </a:r>
          </a:p>
        </p:txBody>
      </p:sp>
      <p:sp>
        <p:nvSpPr>
          <p:cNvPr id="152582" name="Rectangle 6"/>
          <p:cNvSpPr>
            <a:spLocks noGrp="1" noChangeArrowheads="1"/>
          </p:cNvSpPr>
          <p:nvPr>
            <p:ph idx="1"/>
          </p:nvPr>
        </p:nvSpPr>
        <p:spPr>
          <a:xfrm>
            <a:off x="152400" y="2362200"/>
            <a:ext cx="4343400" cy="4267200"/>
          </a:xfrm>
          <a:noFill/>
          <a:ln/>
        </p:spPr>
        <p:txBody>
          <a:bodyPr>
            <a:normAutofit/>
          </a:bodyPr>
          <a:lstStyle/>
          <a:p>
            <a:pPr marL="0" indent="0">
              <a:lnSpc>
                <a:spcPct val="80000"/>
              </a:lnSpc>
              <a:buNone/>
            </a:pPr>
            <a:r>
              <a:rPr lang="en-US" sz="2800" b="1" dirty="0"/>
              <a:t>Arrearage as of the Date of the Petition:</a:t>
            </a:r>
          </a:p>
          <a:p>
            <a:r>
              <a:rPr lang="en-US" sz="2800" dirty="0"/>
              <a:t>Insert the amount of fees and costs outstanding as of the petition date</a:t>
            </a:r>
          </a:p>
          <a:p>
            <a:pPr lvl="1"/>
            <a:r>
              <a:rPr lang="en-US" dirty="0"/>
              <a:t>This amount should equal the </a:t>
            </a:r>
            <a:r>
              <a:rPr lang="en-US" i="1" dirty="0"/>
              <a:t>Fees/Charges balance </a:t>
            </a:r>
            <a:r>
              <a:rPr lang="en-US" dirty="0"/>
              <a:t>as shown in the last entry in Part 5, Column P</a:t>
            </a:r>
            <a:endParaRPr lang="en-US" b="1" dirty="0"/>
          </a:p>
          <a:p>
            <a:endParaRPr lang="en-US" sz="2800" dirty="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Form 410A – Part 3</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9714" y="2819399"/>
            <a:ext cx="4041290" cy="3200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9" name="Straight Arrow Connector 8"/>
          <p:cNvCxnSpPr/>
          <p:nvPr/>
        </p:nvCxnSpPr>
        <p:spPr>
          <a:xfrm>
            <a:off x="4495800" y="3505200"/>
            <a:ext cx="2895600" cy="30480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2861208"/>
      </p:ext>
    </p:extLst>
  </p:cSld>
  <p:clrMapOvr>
    <a:masterClrMapping/>
  </p:clrMapOvr>
  <p:transition>
    <p:random/>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dirty="0"/>
          </a:p>
        </p:txBody>
      </p:sp>
      <p:sp>
        <p:nvSpPr>
          <p:cNvPr id="152581" name="Rectangle 5"/>
          <p:cNvSpPr>
            <a:spLocks noGrp="1" noChangeArrowheads="1"/>
          </p:cNvSpPr>
          <p:nvPr>
            <p:ph type="title"/>
          </p:nvPr>
        </p:nvSpPr>
        <p:spPr>
          <a:xfrm>
            <a:off x="2819400" y="274638"/>
            <a:ext cx="5867400" cy="1143000"/>
          </a:xfrm>
        </p:spPr>
        <p:txBody>
          <a:bodyPr>
            <a:normAutofit fontScale="90000"/>
          </a:bodyPr>
          <a:lstStyle/>
          <a:p>
            <a:pPr algn="ctr"/>
            <a:r>
              <a:rPr lang="en-US" sz="4000" dirty="0"/>
              <a:t>Revised</a:t>
            </a:r>
            <a:br>
              <a:rPr lang="en-US" sz="4000" dirty="0"/>
            </a:br>
            <a:r>
              <a:rPr lang="en-US" sz="4000" dirty="0"/>
              <a:t>Proof of Claim Forms</a:t>
            </a:r>
          </a:p>
        </p:txBody>
      </p:sp>
      <p:sp>
        <p:nvSpPr>
          <p:cNvPr id="152582" name="Rectangle 6"/>
          <p:cNvSpPr>
            <a:spLocks noGrp="1" noChangeArrowheads="1"/>
          </p:cNvSpPr>
          <p:nvPr>
            <p:ph idx="1"/>
          </p:nvPr>
        </p:nvSpPr>
        <p:spPr>
          <a:xfrm>
            <a:off x="152400" y="2362200"/>
            <a:ext cx="4343400" cy="4267200"/>
          </a:xfrm>
          <a:noFill/>
          <a:ln/>
        </p:spPr>
        <p:txBody>
          <a:bodyPr>
            <a:normAutofit/>
          </a:bodyPr>
          <a:lstStyle/>
          <a:p>
            <a:pPr marL="0" indent="0">
              <a:lnSpc>
                <a:spcPct val="80000"/>
              </a:lnSpc>
              <a:buNone/>
            </a:pPr>
            <a:r>
              <a:rPr lang="en-US" sz="2800" b="1" dirty="0"/>
              <a:t>Arrearage as of the Date of the Petition:</a:t>
            </a:r>
          </a:p>
          <a:p>
            <a:r>
              <a:rPr lang="en-US" sz="2800" dirty="0"/>
              <a:t>Insert any escrow deficiency for funds advanced</a:t>
            </a:r>
          </a:p>
          <a:p>
            <a:pPr marL="274320" lvl="1" indent="-274320">
              <a:buClr>
                <a:schemeClr val="accent3"/>
              </a:buClr>
              <a:buSzPct val="95000"/>
            </a:pPr>
            <a:r>
              <a:rPr lang="en-US" dirty="0"/>
              <a:t>This amount should be the same as the amount of escrow deficiency</a:t>
            </a:r>
            <a:r>
              <a:rPr lang="en-US" i="1" dirty="0"/>
              <a:t> </a:t>
            </a:r>
            <a:r>
              <a:rPr lang="en-US" dirty="0"/>
              <a:t>stated in Part 2</a:t>
            </a:r>
          </a:p>
          <a:p>
            <a:pPr marL="0" indent="0">
              <a:buNone/>
            </a:pPr>
            <a:endParaRPr lang="en-US" sz="2800" dirty="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Form 410A – Part 3</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9714" y="2819399"/>
            <a:ext cx="4041290" cy="3200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 name="Straight Arrow Connector 2"/>
          <p:cNvCxnSpPr/>
          <p:nvPr/>
        </p:nvCxnSpPr>
        <p:spPr>
          <a:xfrm>
            <a:off x="3733800" y="3505200"/>
            <a:ext cx="3657600" cy="83820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2249946"/>
      </p:ext>
    </p:extLst>
  </p:cSld>
  <p:clrMapOvr>
    <a:masterClrMapping/>
  </p:clrMapOvr>
  <p:transition>
    <p:rand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dirty="0"/>
          </a:p>
        </p:txBody>
      </p:sp>
      <p:sp>
        <p:nvSpPr>
          <p:cNvPr id="152581" name="Rectangle 5"/>
          <p:cNvSpPr>
            <a:spLocks noGrp="1" noChangeArrowheads="1"/>
          </p:cNvSpPr>
          <p:nvPr>
            <p:ph type="title"/>
          </p:nvPr>
        </p:nvSpPr>
        <p:spPr>
          <a:xfrm>
            <a:off x="2819400" y="274638"/>
            <a:ext cx="5867400" cy="1143000"/>
          </a:xfrm>
        </p:spPr>
        <p:txBody>
          <a:bodyPr>
            <a:normAutofit fontScale="90000"/>
          </a:bodyPr>
          <a:lstStyle/>
          <a:p>
            <a:pPr algn="ctr"/>
            <a:r>
              <a:rPr lang="en-US" sz="4000" dirty="0"/>
              <a:t>Revised</a:t>
            </a:r>
            <a:br>
              <a:rPr lang="en-US" sz="4000" dirty="0"/>
            </a:br>
            <a:r>
              <a:rPr lang="en-US" sz="4000" dirty="0"/>
              <a:t>Proof of Claim Forms</a:t>
            </a:r>
          </a:p>
        </p:txBody>
      </p:sp>
      <p:sp>
        <p:nvSpPr>
          <p:cNvPr id="152582" name="Rectangle 6"/>
          <p:cNvSpPr>
            <a:spLocks noGrp="1" noChangeArrowheads="1"/>
          </p:cNvSpPr>
          <p:nvPr>
            <p:ph idx="1"/>
          </p:nvPr>
        </p:nvSpPr>
        <p:spPr>
          <a:xfrm>
            <a:off x="152400" y="2362200"/>
            <a:ext cx="4343400" cy="4267200"/>
          </a:xfrm>
          <a:noFill/>
          <a:ln/>
        </p:spPr>
        <p:txBody>
          <a:bodyPr>
            <a:normAutofit fontScale="55000" lnSpcReduction="20000"/>
          </a:bodyPr>
          <a:lstStyle/>
          <a:p>
            <a:pPr marL="0" indent="0">
              <a:lnSpc>
                <a:spcPct val="80000"/>
              </a:lnSpc>
              <a:buNone/>
            </a:pPr>
            <a:r>
              <a:rPr lang="en-US" sz="4000" b="1" dirty="0"/>
              <a:t>Arrearage as of the Date of the Petition:</a:t>
            </a:r>
          </a:p>
          <a:p>
            <a:pPr marL="0" indent="0">
              <a:lnSpc>
                <a:spcPct val="80000"/>
              </a:lnSpc>
              <a:buNone/>
            </a:pPr>
            <a:r>
              <a:rPr lang="en-US" sz="3400" b="1" dirty="0">
                <a:solidFill>
                  <a:srgbClr val="FF0000"/>
                </a:solidFill>
              </a:rPr>
              <a:t>IMPORTANT</a:t>
            </a:r>
          </a:p>
          <a:p>
            <a:r>
              <a:rPr lang="en-US" sz="2800" dirty="0"/>
              <a:t>The escrow deficiency amount (i.e., the negative balance in the escrow account on the day the case was filed) is ordinarily the starting balance for the escrow analysis</a:t>
            </a:r>
          </a:p>
          <a:p>
            <a:r>
              <a:rPr lang="en-US" sz="2800" dirty="0"/>
              <a:t>Although not spelled out in the instructions, it has been determined that because the escrow deficiency is being listed on a separate line in Part 3, the escrow account needs to be brought up to zero prior to running the escrow analysis</a:t>
            </a:r>
          </a:p>
          <a:p>
            <a:r>
              <a:rPr lang="en-US" sz="2800" dirty="0">
                <a:solidFill>
                  <a:srgbClr val="FF0000"/>
                </a:solidFill>
              </a:rPr>
              <a:t>This may require a programming change for the first escrow analysis run after the filing of a bankruptcy case</a:t>
            </a:r>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Form 410A – Part 3</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9714" y="2819399"/>
            <a:ext cx="4041290" cy="3200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07289530"/>
      </p:ext>
    </p:extLst>
  </p:cSld>
  <p:clrMapOvr>
    <a:masterClrMapping/>
  </p:clrMapOvr>
  <p:transition>
    <p:random/>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dirty="0"/>
          </a:p>
        </p:txBody>
      </p:sp>
      <p:sp>
        <p:nvSpPr>
          <p:cNvPr id="152581" name="Rectangle 5"/>
          <p:cNvSpPr>
            <a:spLocks noGrp="1" noChangeArrowheads="1"/>
          </p:cNvSpPr>
          <p:nvPr>
            <p:ph type="title"/>
          </p:nvPr>
        </p:nvSpPr>
        <p:spPr>
          <a:xfrm>
            <a:off x="2819400" y="274638"/>
            <a:ext cx="5867400" cy="1143000"/>
          </a:xfrm>
        </p:spPr>
        <p:txBody>
          <a:bodyPr>
            <a:normAutofit fontScale="90000"/>
          </a:bodyPr>
          <a:lstStyle/>
          <a:p>
            <a:pPr algn="ctr"/>
            <a:r>
              <a:rPr lang="en-US" sz="4000" dirty="0"/>
              <a:t>Revised</a:t>
            </a:r>
            <a:br>
              <a:rPr lang="en-US" sz="4000" dirty="0"/>
            </a:br>
            <a:r>
              <a:rPr lang="en-US" sz="4000" dirty="0"/>
              <a:t>Proof of Claim Forms</a:t>
            </a:r>
          </a:p>
        </p:txBody>
      </p:sp>
      <p:sp>
        <p:nvSpPr>
          <p:cNvPr id="152582" name="Rectangle 6"/>
          <p:cNvSpPr>
            <a:spLocks noGrp="1" noChangeArrowheads="1"/>
          </p:cNvSpPr>
          <p:nvPr>
            <p:ph idx="1"/>
          </p:nvPr>
        </p:nvSpPr>
        <p:spPr>
          <a:xfrm>
            <a:off x="152400" y="2362200"/>
            <a:ext cx="4343400" cy="4267200"/>
          </a:xfrm>
          <a:noFill/>
          <a:ln/>
        </p:spPr>
        <p:txBody>
          <a:bodyPr>
            <a:normAutofit fontScale="40000" lnSpcReduction="20000"/>
          </a:bodyPr>
          <a:lstStyle/>
          <a:p>
            <a:pPr marL="0" indent="0">
              <a:lnSpc>
                <a:spcPct val="80000"/>
              </a:lnSpc>
              <a:buNone/>
            </a:pPr>
            <a:r>
              <a:rPr lang="en-US" sz="5900" b="1" dirty="0"/>
              <a:t>Arrearage as of the Date of the Petition:</a:t>
            </a:r>
          </a:p>
          <a:p>
            <a:pPr algn="just"/>
            <a:r>
              <a:rPr lang="en-US" sz="5100" dirty="0"/>
              <a:t>Insert the projected escrow shortage</a:t>
            </a:r>
            <a:r>
              <a:rPr lang="en-US" sz="5100" i="1" dirty="0"/>
              <a:t> </a:t>
            </a:r>
            <a:r>
              <a:rPr lang="en-US" sz="5100" dirty="0"/>
              <a:t>as of the date the bankruptcy petition was filed (should be based on and consistent with escrow analysis performed as of the date of the petition under Rule 3001)</a:t>
            </a:r>
          </a:p>
          <a:p>
            <a:pPr algn="just"/>
            <a:r>
              <a:rPr lang="en-US" sz="5100" dirty="0"/>
              <a:t>The calculation should include 1/6 of the anticipated annual charges against the escrow account or 2 months of the monthly pro rata installments due by the borrower as calculated under RESPA guidelines</a:t>
            </a:r>
          </a:p>
          <a:p>
            <a:pPr marL="0" indent="0">
              <a:buNone/>
            </a:pPr>
            <a:endParaRPr lang="en-US" sz="2800" dirty="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Form 410A – Part 3</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9714" y="2819399"/>
            <a:ext cx="4041290" cy="3200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Arrow Connector 4"/>
          <p:cNvCxnSpPr/>
          <p:nvPr/>
        </p:nvCxnSpPr>
        <p:spPr>
          <a:xfrm>
            <a:off x="4572000" y="3962400"/>
            <a:ext cx="2895600" cy="99060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2929698"/>
      </p:ext>
    </p:extLst>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12080"/>
          </a:xfrm>
        </p:spPr>
        <p:txBody>
          <a:bodyPr>
            <a:noAutofit/>
          </a:bodyPr>
          <a:lstStyle/>
          <a:p>
            <a:r>
              <a:rPr lang="en-US" sz="2400" dirty="0"/>
              <a:t>The CFPB also:</a:t>
            </a:r>
          </a:p>
          <a:p>
            <a:pPr lvl="1" algn="just"/>
            <a:r>
              <a:rPr lang="en-US" dirty="0"/>
              <a:t>conducts financial education programs</a:t>
            </a:r>
          </a:p>
          <a:p>
            <a:pPr lvl="1" algn="just"/>
            <a:r>
              <a:rPr lang="en-US" dirty="0"/>
              <a:t>Collects, researches, monitors, and publishes information that is relevant to the functioning of markets for consumer financial products and services to identify risks to consumers, and to the proper functioning of those markets</a:t>
            </a:r>
          </a:p>
          <a:p>
            <a:pPr lvl="2" algn="just"/>
            <a:r>
              <a:rPr lang="en-US" sz="2400" dirty="0"/>
              <a:t>Bulletins, white papers, research and examination materials</a:t>
            </a:r>
          </a:p>
          <a:p>
            <a:pPr lvl="1" algn="just"/>
            <a:r>
              <a:rPr lang="en-US" dirty="0"/>
              <a:t>“may prescribe rules and issue orders and guidance as may be necessary or appropriate to enable the Bureau to administer and carry out the purposes and objectives of the federal consumer financial laws, and to prevent evasions thereof”</a:t>
            </a:r>
          </a:p>
          <a:p>
            <a:endParaRPr lang="en-US" sz="2400" dirty="0"/>
          </a:p>
          <a:p>
            <a:endParaRPr lang="en-US" sz="2400" dirty="0"/>
          </a:p>
        </p:txBody>
      </p:sp>
      <p:sp>
        <p:nvSpPr>
          <p:cNvPr id="5" name="Rectangle 5"/>
          <p:cNvSpPr txBox="1">
            <a:spLocks noChangeArrowheads="1"/>
          </p:cNvSpPr>
          <p:nvPr/>
        </p:nvSpPr>
        <p:spPr>
          <a:xfrm>
            <a:off x="248717" y="101816"/>
            <a:ext cx="8646566"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kern="1200">
                <a:solidFill>
                  <a:schemeClr val="tx1"/>
                </a:solidFill>
                <a:latin typeface="Arial" pitchFamily="34" charset="0"/>
                <a:ea typeface="+mj-ea"/>
                <a:cs typeface="Arial" pitchFamily="34" charset="0"/>
              </a:defRPr>
            </a:lvl1pPr>
          </a:lstStyle>
          <a:p>
            <a:pPr algn="ctr"/>
            <a:r>
              <a:rPr lang="en-US" sz="4000" dirty="0"/>
              <a:t>Consumer Financial Protection Bureau (CFPB)</a:t>
            </a:r>
          </a:p>
        </p:txBody>
      </p:sp>
    </p:spTree>
    <p:extLst>
      <p:ext uri="{BB962C8B-B14F-4D97-AF65-F5344CB8AC3E}">
        <p14:creationId xmlns:p14="http://schemas.microsoft.com/office/powerpoint/2010/main" val="4001901068"/>
      </p:ext>
    </p:extLst>
  </p:cSld>
  <p:clrMapOvr>
    <a:masterClrMapping/>
  </p:clrMapOvr>
  <p:transition>
    <p:random/>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dirty="0"/>
          </a:p>
        </p:txBody>
      </p:sp>
      <p:sp>
        <p:nvSpPr>
          <p:cNvPr id="152581" name="Rectangle 5"/>
          <p:cNvSpPr>
            <a:spLocks noGrp="1" noChangeArrowheads="1"/>
          </p:cNvSpPr>
          <p:nvPr>
            <p:ph type="title"/>
          </p:nvPr>
        </p:nvSpPr>
        <p:spPr>
          <a:xfrm>
            <a:off x="2819400" y="274638"/>
            <a:ext cx="5867400" cy="1143000"/>
          </a:xfrm>
        </p:spPr>
        <p:txBody>
          <a:bodyPr>
            <a:normAutofit fontScale="90000"/>
          </a:bodyPr>
          <a:lstStyle/>
          <a:p>
            <a:pPr algn="ctr"/>
            <a:r>
              <a:rPr lang="en-US" sz="4000" dirty="0"/>
              <a:t>Revised</a:t>
            </a:r>
            <a:br>
              <a:rPr lang="en-US" sz="4000" dirty="0"/>
            </a:br>
            <a:r>
              <a:rPr lang="en-US" sz="4000" dirty="0"/>
              <a:t>Proof of Claim Forms</a:t>
            </a:r>
          </a:p>
        </p:txBody>
      </p:sp>
      <p:sp>
        <p:nvSpPr>
          <p:cNvPr id="152582" name="Rectangle 6"/>
          <p:cNvSpPr>
            <a:spLocks noGrp="1" noChangeArrowheads="1"/>
          </p:cNvSpPr>
          <p:nvPr>
            <p:ph idx="1"/>
          </p:nvPr>
        </p:nvSpPr>
        <p:spPr>
          <a:xfrm>
            <a:off x="152400" y="2362200"/>
            <a:ext cx="4343400" cy="4267200"/>
          </a:xfrm>
          <a:noFill/>
          <a:ln/>
        </p:spPr>
        <p:txBody>
          <a:bodyPr>
            <a:normAutofit/>
          </a:bodyPr>
          <a:lstStyle/>
          <a:p>
            <a:pPr marL="0" indent="0">
              <a:lnSpc>
                <a:spcPct val="80000"/>
              </a:lnSpc>
              <a:buNone/>
            </a:pPr>
            <a:r>
              <a:rPr lang="en-US" sz="3600" b="1" dirty="0"/>
              <a:t>Arrearage as of the Date of the Petition:</a:t>
            </a:r>
          </a:p>
          <a:p>
            <a:pPr lvl="1" algn="just"/>
            <a:r>
              <a:rPr lang="en-US" dirty="0"/>
              <a:t>The shortage is the difference between the actual amount in the escrow account and the required amount</a:t>
            </a:r>
          </a:p>
          <a:p>
            <a:pPr lvl="1" algn="just"/>
            <a:r>
              <a:rPr lang="en-US" dirty="0"/>
              <a:t>The amount actually held should equal the amount of a positive escrow account balance as shown in the last entry in Part 5,Column O</a:t>
            </a:r>
          </a:p>
          <a:p>
            <a:pPr lvl="1" algn="just"/>
            <a:endParaRPr lang="en-US" dirty="0"/>
          </a:p>
          <a:p>
            <a:pPr lvl="1" algn="just"/>
            <a:endParaRPr lang="en-US" dirty="0"/>
          </a:p>
          <a:p>
            <a:pPr marL="0" indent="0">
              <a:buNone/>
            </a:pPr>
            <a:endParaRPr lang="en-US" sz="2800" dirty="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Form 410A – Part 3</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9714" y="2819399"/>
            <a:ext cx="4041290" cy="3200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83190286"/>
      </p:ext>
    </p:extLst>
  </p:cSld>
  <p:clrMapOvr>
    <a:masterClrMapping/>
  </p:clrMapOvr>
  <p:transition>
    <p:random/>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dirty="0"/>
          </a:p>
        </p:txBody>
      </p:sp>
      <p:sp>
        <p:nvSpPr>
          <p:cNvPr id="152581" name="Rectangle 5"/>
          <p:cNvSpPr>
            <a:spLocks noGrp="1" noChangeArrowheads="1"/>
          </p:cNvSpPr>
          <p:nvPr>
            <p:ph type="title"/>
          </p:nvPr>
        </p:nvSpPr>
        <p:spPr>
          <a:xfrm>
            <a:off x="2819400" y="274638"/>
            <a:ext cx="5867400" cy="1143000"/>
          </a:xfrm>
        </p:spPr>
        <p:txBody>
          <a:bodyPr>
            <a:normAutofit fontScale="90000"/>
          </a:bodyPr>
          <a:lstStyle/>
          <a:p>
            <a:pPr algn="ctr"/>
            <a:r>
              <a:rPr lang="en-US" sz="4000" dirty="0"/>
              <a:t>Revised</a:t>
            </a:r>
            <a:br>
              <a:rPr lang="en-US" sz="4000" dirty="0"/>
            </a:br>
            <a:r>
              <a:rPr lang="en-US" sz="4000" dirty="0"/>
              <a:t>Proof of Claim Forms</a:t>
            </a:r>
          </a:p>
        </p:txBody>
      </p:sp>
      <p:sp>
        <p:nvSpPr>
          <p:cNvPr id="152582" name="Rectangle 6"/>
          <p:cNvSpPr>
            <a:spLocks noGrp="1" noChangeArrowheads="1"/>
          </p:cNvSpPr>
          <p:nvPr>
            <p:ph idx="1"/>
          </p:nvPr>
        </p:nvSpPr>
        <p:spPr>
          <a:xfrm>
            <a:off x="152400" y="2362200"/>
            <a:ext cx="4343400" cy="4267200"/>
          </a:xfrm>
          <a:noFill/>
          <a:ln/>
        </p:spPr>
        <p:txBody>
          <a:bodyPr>
            <a:normAutofit/>
          </a:bodyPr>
          <a:lstStyle/>
          <a:p>
            <a:pPr marL="0" indent="0">
              <a:lnSpc>
                <a:spcPct val="80000"/>
              </a:lnSpc>
              <a:buNone/>
            </a:pPr>
            <a:r>
              <a:rPr lang="en-US" sz="2800" b="1" dirty="0"/>
              <a:t>Arrearage as of the Date of the Petition:</a:t>
            </a:r>
          </a:p>
          <a:p>
            <a:pPr marL="0" indent="0">
              <a:lnSpc>
                <a:spcPct val="80000"/>
              </a:lnSpc>
              <a:buNone/>
            </a:pPr>
            <a:r>
              <a:rPr lang="en-US" sz="2400" b="1" dirty="0">
                <a:solidFill>
                  <a:srgbClr val="FF0000"/>
                </a:solidFill>
              </a:rPr>
              <a:t>IMPORTANT</a:t>
            </a:r>
          </a:p>
          <a:p>
            <a:pPr lvl="1"/>
            <a:r>
              <a:rPr lang="en-US" dirty="0"/>
              <a:t>The escrow portion of missed prepetition mortgage payments will not be recovered as a separate line item</a:t>
            </a:r>
          </a:p>
          <a:p>
            <a:pPr marL="393192" lvl="1" indent="0" algn="just">
              <a:buNone/>
            </a:pPr>
            <a:endParaRPr lang="en-US" dirty="0"/>
          </a:p>
          <a:p>
            <a:pPr lvl="1" algn="just"/>
            <a:endParaRPr lang="en-US" dirty="0"/>
          </a:p>
          <a:p>
            <a:pPr lvl="1" algn="just"/>
            <a:endParaRPr lang="en-US" dirty="0"/>
          </a:p>
          <a:p>
            <a:pPr marL="0" indent="0">
              <a:buNone/>
            </a:pPr>
            <a:endParaRPr lang="en-US" sz="2800" dirty="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Form 410A – Part 3</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9714" y="2819399"/>
            <a:ext cx="4041290" cy="3200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4608565"/>
      </p:ext>
    </p:extLst>
  </p:cSld>
  <p:clrMapOvr>
    <a:masterClrMapping/>
  </p:clrMapOvr>
  <p:transition>
    <p:random/>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dirty="0"/>
          </a:p>
        </p:txBody>
      </p:sp>
      <p:sp>
        <p:nvSpPr>
          <p:cNvPr id="152581" name="Rectangle 5"/>
          <p:cNvSpPr>
            <a:spLocks noGrp="1" noChangeArrowheads="1"/>
          </p:cNvSpPr>
          <p:nvPr>
            <p:ph type="title"/>
          </p:nvPr>
        </p:nvSpPr>
        <p:spPr>
          <a:xfrm>
            <a:off x="2819400" y="274638"/>
            <a:ext cx="5867400" cy="1143000"/>
          </a:xfrm>
        </p:spPr>
        <p:txBody>
          <a:bodyPr>
            <a:normAutofit fontScale="90000"/>
          </a:bodyPr>
          <a:lstStyle/>
          <a:p>
            <a:pPr algn="ctr"/>
            <a:r>
              <a:rPr lang="en-US" sz="4000" dirty="0"/>
              <a:t>Revised</a:t>
            </a:r>
            <a:br>
              <a:rPr lang="en-US" sz="4000" dirty="0"/>
            </a:br>
            <a:r>
              <a:rPr lang="en-US" sz="4000" dirty="0"/>
              <a:t>Proof of Claim Forms</a:t>
            </a:r>
          </a:p>
        </p:txBody>
      </p:sp>
      <p:sp>
        <p:nvSpPr>
          <p:cNvPr id="152582" name="Rectangle 6"/>
          <p:cNvSpPr>
            <a:spLocks noGrp="1" noChangeArrowheads="1"/>
          </p:cNvSpPr>
          <p:nvPr>
            <p:ph idx="1"/>
          </p:nvPr>
        </p:nvSpPr>
        <p:spPr>
          <a:xfrm>
            <a:off x="152400" y="2362200"/>
            <a:ext cx="4343400" cy="4267200"/>
          </a:xfrm>
          <a:noFill/>
          <a:ln/>
        </p:spPr>
        <p:txBody>
          <a:bodyPr>
            <a:normAutofit fontScale="55000" lnSpcReduction="20000"/>
          </a:bodyPr>
          <a:lstStyle/>
          <a:p>
            <a:pPr marL="0" indent="0">
              <a:lnSpc>
                <a:spcPct val="80000"/>
              </a:lnSpc>
              <a:buNone/>
            </a:pPr>
            <a:r>
              <a:rPr lang="en-US" sz="5900" b="1" dirty="0"/>
              <a:t>Arrearage as of the Date of the Petition:</a:t>
            </a:r>
          </a:p>
          <a:p>
            <a:pPr algn="just"/>
            <a:r>
              <a:rPr lang="en-US" sz="5400" dirty="0"/>
              <a:t>Insert the amount of funds on hand as of the petition date</a:t>
            </a:r>
          </a:p>
          <a:p>
            <a:pPr algn="just"/>
            <a:r>
              <a:rPr lang="en-US" sz="5400" dirty="0"/>
              <a:t>Subtract this number from the total amounts due listed in Part 3 to arrive at the Total Prepetition Arrearage</a:t>
            </a:r>
          </a:p>
          <a:p>
            <a:pPr algn="just"/>
            <a:endParaRPr lang="en-US" sz="5100" dirty="0"/>
          </a:p>
          <a:p>
            <a:pPr marL="0" indent="0">
              <a:buNone/>
            </a:pPr>
            <a:endParaRPr lang="en-US" sz="2800" dirty="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Form 410A – Part 3</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9714" y="2819399"/>
            <a:ext cx="4041290" cy="3200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 name="Straight Arrow Connector 2"/>
          <p:cNvCxnSpPr/>
          <p:nvPr/>
        </p:nvCxnSpPr>
        <p:spPr>
          <a:xfrm>
            <a:off x="4495800" y="3962400"/>
            <a:ext cx="2895600" cy="137160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V="1">
            <a:off x="2514600" y="5867400"/>
            <a:ext cx="4876800" cy="22860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6503889"/>
      </p:ext>
    </p:extLst>
  </p:cSld>
  <p:clrMapOvr>
    <a:masterClrMapping/>
  </p:clrMapOvr>
  <p:transition>
    <p:random/>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 y="2619946"/>
            <a:ext cx="8648700" cy="40094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dirty="0"/>
          </a:p>
        </p:txBody>
      </p:sp>
      <p:sp>
        <p:nvSpPr>
          <p:cNvPr id="152581" name="Rectangle 5"/>
          <p:cNvSpPr>
            <a:spLocks noGrp="1" noChangeArrowheads="1"/>
          </p:cNvSpPr>
          <p:nvPr>
            <p:ph type="title"/>
          </p:nvPr>
        </p:nvSpPr>
        <p:spPr>
          <a:xfrm>
            <a:off x="2819400" y="274638"/>
            <a:ext cx="5867400" cy="1143000"/>
          </a:xfrm>
        </p:spPr>
        <p:txBody>
          <a:bodyPr>
            <a:normAutofit fontScale="90000"/>
          </a:bodyPr>
          <a:lstStyle/>
          <a:p>
            <a:pPr algn="ctr"/>
            <a:r>
              <a:rPr lang="en-US" sz="4000" dirty="0"/>
              <a:t>Revised</a:t>
            </a:r>
            <a:br>
              <a:rPr lang="en-US" sz="4000" dirty="0"/>
            </a:br>
            <a:r>
              <a:rPr lang="en-US" sz="4000" dirty="0"/>
              <a:t>Proof of Claim Forms</a:t>
            </a:r>
          </a:p>
        </p:txBody>
      </p:sp>
      <p:sp>
        <p:nvSpPr>
          <p:cNvPr id="152582" name="Rectangle 6"/>
          <p:cNvSpPr>
            <a:spLocks noGrp="1" noChangeArrowheads="1"/>
          </p:cNvSpPr>
          <p:nvPr>
            <p:ph idx="1"/>
          </p:nvPr>
        </p:nvSpPr>
        <p:spPr>
          <a:xfrm>
            <a:off x="152400" y="2286000"/>
            <a:ext cx="6629400" cy="4343400"/>
          </a:xfrm>
          <a:noFill/>
          <a:ln/>
        </p:spPr>
        <p:txBody>
          <a:bodyPr>
            <a:normAutofit/>
          </a:bodyPr>
          <a:lstStyle/>
          <a:p>
            <a:pPr marL="0" indent="0">
              <a:lnSpc>
                <a:spcPct val="80000"/>
              </a:lnSpc>
              <a:buNone/>
            </a:pPr>
            <a:r>
              <a:rPr lang="en-US" sz="2400" b="1" dirty="0"/>
              <a:t>Monthly Mortgage Payment </a:t>
            </a:r>
          </a:p>
          <a:p>
            <a:pPr marL="0" indent="0" algn="just">
              <a:buNone/>
            </a:pPr>
            <a:endParaRPr lang="en-US" sz="2400" dirty="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Form 410A – Part 4</a:t>
            </a:r>
          </a:p>
        </p:txBody>
      </p:sp>
      <p:sp>
        <p:nvSpPr>
          <p:cNvPr id="2" name="Rectangle 1"/>
          <p:cNvSpPr/>
          <p:nvPr/>
        </p:nvSpPr>
        <p:spPr>
          <a:xfrm>
            <a:off x="6934200" y="3048000"/>
            <a:ext cx="1981200" cy="1371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24531067"/>
      </p:ext>
    </p:extLst>
  </p:cSld>
  <p:clrMapOvr>
    <a:masterClrMapping/>
  </p:clrMapOvr>
  <p:transition>
    <p:random/>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dirty="0"/>
          </a:p>
        </p:txBody>
      </p:sp>
      <p:sp>
        <p:nvSpPr>
          <p:cNvPr id="152581" name="Rectangle 5"/>
          <p:cNvSpPr>
            <a:spLocks noGrp="1" noChangeArrowheads="1"/>
          </p:cNvSpPr>
          <p:nvPr>
            <p:ph type="title"/>
          </p:nvPr>
        </p:nvSpPr>
        <p:spPr>
          <a:xfrm>
            <a:off x="2819400" y="274638"/>
            <a:ext cx="5867400" cy="1143000"/>
          </a:xfrm>
        </p:spPr>
        <p:txBody>
          <a:bodyPr>
            <a:normAutofit fontScale="90000"/>
          </a:bodyPr>
          <a:lstStyle/>
          <a:p>
            <a:pPr algn="ctr"/>
            <a:r>
              <a:rPr lang="en-US" sz="4000" dirty="0"/>
              <a:t>Revised</a:t>
            </a:r>
            <a:br>
              <a:rPr lang="en-US" sz="4000" dirty="0"/>
            </a:br>
            <a:r>
              <a:rPr lang="en-US" sz="4000" dirty="0"/>
              <a:t>Proof of Claim Forms</a:t>
            </a:r>
          </a:p>
        </p:txBody>
      </p:sp>
      <p:sp>
        <p:nvSpPr>
          <p:cNvPr id="152582" name="Rectangle 6"/>
          <p:cNvSpPr>
            <a:spLocks noGrp="1" noChangeArrowheads="1"/>
          </p:cNvSpPr>
          <p:nvPr>
            <p:ph idx="1"/>
          </p:nvPr>
        </p:nvSpPr>
        <p:spPr>
          <a:xfrm>
            <a:off x="152400" y="2362200"/>
            <a:ext cx="4343400" cy="4267200"/>
          </a:xfrm>
          <a:noFill/>
          <a:ln/>
        </p:spPr>
        <p:txBody>
          <a:bodyPr>
            <a:normAutofit fontScale="92500" lnSpcReduction="20000"/>
          </a:bodyPr>
          <a:lstStyle/>
          <a:p>
            <a:pPr marL="0" indent="0">
              <a:lnSpc>
                <a:spcPct val="80000"/>
              </a:lnSpc>
              <a:buNone/>
            </a:pPr>
            <a:r>
              <a:rPr lang="en-US" sz="2800" b="1" dirty="0"/>
              <a:t>Monthly Mortgage Payment:</a:t>
            </a:r>
          </a:p>
          <a:p>
            <a:r>
              <a:rPr lang="en-US" sz="2800" dirty="0"/>
              <a:t>The Total Monthly Payment is the sum of the principal and interest, monthly escrow, PMI, and other amounts (e.g., credit life insurance)</a:t>
            </a:r>
          </a:p>
          <a:p>
            <a:r>
              <a:rPr lang="en-US" sz="2800" dirty="0"/>
              <a:t>The monthly escrow should not include any shortage or deficiency from Part 3</a:t>
            </a:r>
          </a:p>
          <a:p>
            <a:pPr marL="0" indent="0" algn="just">
              <a:buNone/>
            </a:pPr>
            <a:endParaRPr lang="en-US" sz="2800" dirty="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Form 410A – Part 4</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35613" y="3048000"/>
            <a:ext cx="4267200" cy="25221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 name="Straight Arrow Connector 2"/>
          <p:cNvCxnSpPr/>
          <p:nvPr/>
        </p:nvCxnSpPr>
        <p:spPr>
          <a:xfrm>
            <a:off x="3505200" y="3505200"/>
            <a:ext cx="3581400" cy="160020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9072593"/>
      </p:ext>
    </p:extLst>
  </p:cSld>
  <p:clrMapOvr>
    <a:masterClrMapping/>
  </p:clrMapOvr>
  <p:transition>
    <p:random/>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1" name="Rectangle 5"/>
          <p:cNvSpPr>
            <a:spLocks noGrp="1" noChangeArrowheads="1"/>
          </p:cNvSpPr>
          <p:nvPr>
            <p:ph type="title"/>
          </p:nvPr>
        </p:nvSpPr>
        <p:spPr>
          <a:xfrm>
            <a:off x="2819400" y="274638"/>
            <a:ext cx="5867400" cy="1143000"/>
          </a:xfrm>
        </p:spPr>
        <p:txBody>
          <a:bodyPr>
            <a:normAutofit/>
          </a:bodyPr>
          <a:lstStyle/>
          <a:p>
            <a:pPr algn="ctr"/>
            <a:r>
              <a:rPr lang="en-US" sz="4000" dirty="0"/>
              <a:t>Proofs of Claim</a:t>
            </a:r>
          </a:p>
        </p:txBody>
      </p:sp>
      <p:sp>
        <p:nvSpPr>
          <p:cNvPr id="152583" name="Text Box 7"/>
          <p:cNvSpPr txBox="1">
            <a:spLocks noChangeArrowheads="1"/>
          </p:cNvSpPr>
          <p:nvPr/>
        </p:nvSpPr>
        <p:spPr bwMode="auto">
          <a:xfrm>
            <a:off x="0" y="1447800"/>
            <a:ext cx="76200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NACTT Guidelines – Form 410</a:t>
            </a:r>
          </a:p>
        </p:txBody>
      </p:sp>
      <p:grpSp>
        <p:nvGrpSpPr>
          <p:cNvPr id="4" name="Group 51"/>
          <p:cNvGrpSpPr>
            <a:grpSpLocks/>
          </p:cNvGrpSpPr>
          <p:nvPr/>
        </p:nvGrpSpPr>
        <p:grpSpPr bwMode="auto">
          <a:xfrm>
            <a:off x="1836738" y="7075488"/>
            <a:ext cx="2668587" cy="1587"/>
            <a:chOff x="2892" y="10422"/>
            <a:chExt cx="4202" cy="2"/>
          </a:xfrm>
        </p:grpSpPr>
        <p:sp>
          <p:nvSpPr>
            <p:cNvPr id="5" name="Freeform 52"/>
            <p:cNvSpPr>
              <a:spLocks/>
            </p:cNvSpPr>
            <p:nvPr/>
          </p:nvSpPr>
          <p:spPr bwMode="auto">
            <a:xfrm>
              <a:off x="2892" y="10422"/>
              <a:ext cx="4202" cy="2"/>
            </a:xfrm>
            <a:custGeom>
              <a:avLst/>
              <a:gdLst>
                <a:gd name="T0" fmla="+- 0 2892 2892"/>
                <a:gd name="T1" fmla="*/ T0 w 4202"/>
                <a:gd name="T2" fmla="+- 0 7094 2892"/>
                <a:gd name="T3" fmla="*/ T2 w 4202"/>
              </a:gdLst>
              <a:ahLst/>
              <a:cxnLst>
                <a:cxn ang="0">
                  <a:pos x="T1" y="0"/>
                </a:cxn>
                <a:cxn ang="0">
                  <a:pos x="T3" y="0"/>
                </a:cxn>
              </a:cxnLst>
              <a:rect l="0" t="0" r="r" b="b"/>
              <a:pathLst>
                <a:path w="4202">
                  <a:moveTo>
                    <a:pt x="0" y="0"/>
                  </a:moveTo>
                  <a:lnTo>
                    <a:pt x="4202" y="0"/>
                  </a:lnTo>
                </a:path>
              </a:pathLst>
            </a:custGeom>
            <a:noFill/>
            <a:ln w="5569">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6" name="Group 49"/>
          <p:cNvGrpSpPr>
            <a:grpSpLocks/>
          </p:cNvGrpSpPr>
          <p:nvPr/>
        </p:nvGrpSpPr>
        <p:grpSpPr bwMode="auto">
          <a:xfrm>
            <a:off x="4697413" y="7075488"/>
            <a:ext cx="2668587" cy="1587"/>
            <a:chOff x="7397" y="10422"/>
            <a:chExt cx="4202" cy="2"/>
          </a:xfrm>
        </p:grpSpPr>
        <p:sp>
          <p:nvSpPr>
            <p:cNvPr id="7" name="Freeform 50"/>
            <p:cNvSpPr>
              <a:spLocks/>
            </p:cNvSpPr>
            <p:nvPr/>
          </p:nvSpPr>
          <p:spPr bwMode="auto">
            <a:xfrm>
              <a:off x="7397" y="10422"/>
              <a:ext cx="4202" cy="2"/>
            </a:xfrm>
            <a:custGeom>
              <a:avLst/>
              <a:gdLst>
                <a:gd name="T0" fmla="+- 0 7397 7397"/>
                <a:gd name="T1" fmla="*/ T0 w 4202"/>
                <a:gd name="T2" fmla="+- 0 11599 7397"/>
                <a:gd name="T3" fmla="*/ T2 w 4202"/>
              </a:gdLst>
              <a:ahLst/>
              <a:cxnLst>
                <a:cxn ang="0">
                  <a:pos x="T1" y="0"/>
                </a:cxn>
                <a:cxn ang="0">
                  <a:pos x="T3" y="0"/>
                </a:cxn>
              </a:cxnLst>
              <a:rect l="0" t="0" r="r" b="b"/>
              <a:pathLst>
                <a:path w="4202">
                  <a:moveTo>
                    <a:pt x="0" y="0"/>
                  </a:moveTo>
                  <a:lnTo>
                    <a:pt x="4202" y="0"/>
                  </a:lnTo>
                </a:path>
              </a:pathLst>
            </a:custGeom>
            <a:noFill/>
            <a:ln w="5569">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0" name="Group 47"/>
          <p:cNvGrpSpPr>
            <a:grpSpLocks/>
          </p:cNvGrpSpPr>
          <p:nvPr/>
        </p:nvGrpSpPr>
        <p:grpSpPr bwMode="auto">
          <a:xfrm>
            <a:off x="1836738" y="8310563"/>
            <a:ext cx="112712" cy="1587"/>
            <a:chOff x="2892" y="12368"/>
            <a:chExt cx="177" cy="2"/>
          </a:xfrm>
        </p:grpSpPr>
        <p:sp>
          <p:nvSpPr>
            <p:cNvPr id="11" name="Freeform 48"/>
            <p:cNvSpPr>
              <a:spLocks/>
            </p:cNvSpPr>
            <p:nvPr/>
          </p:nvSpPr>
          <p:spPr bwMode="auto">
            <a:xfrm>
              <a:off x="2892" y="12368"/>
              <a:ext cx="177" cy="2"/>
            </a:xfrm>
            <a:custGeom>
              <a:avLst/>
              <a:gdLst>
                <a:gd name="T0" fmla="+- 0 2892 2892"/>
                <a:gd name="T1" fmla="*/ T0 w 177"/>
                <a:gd name="T2" fmla="+- 0 3070 2892"/>
                <a:gd name="T3" fmla="*/ T2 w 177"/>
              </a:gdLst>
              <a:ahLst/>
              <a:cxnLst>
                <a:cxn ang="0">
                  <a:pos x="T1" y="0"/>
                </a:cxn>
                <a:cxn ang="0">
                  <a:pos x="T3" y="0"/>
                </a:cxn>
              </a:cxnLst>
              <a:rect l="0" t="0" r="r" b="b"/>
              <a:pathLst>
                <a:path w="177">
                  <a:moveTo>
                    <a:pt x="0" y="0"/>
                  </a:moveTo>
                  <a:lnTo>
                    <a:pt x="178"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2" name="Group 45"/>
          <p:cNvGrpSpPr>
            <a:grpSpLocks/>
          </p:cNvGrpSpPr>
          <p:nvPr/>
        </p:nvGrpSpPr>
        <p:grpSpPr bwMode="auto">
          <a:xfrm>
            <a:off x="2006600" y="8310563"/>
            <a:ext cx="112713" cy="1587"/>
            <a:chOff x="3161" y="12368"/>
            <a:chExt cx="177" cy="2"/>
          </a:xfrm>
        </p:grpSpPr>
        <p:sp>
          <p:nvSpPr>
            <p:cNvPr id="13" name="Freeform 46"/>
            <p:cNvSpPr>
              <a:spLocks/>
            </p:cNvSpPr>
            <p:nvPr/>
          </p:nvSpPr>
          <p:spPr bwMode="auto">
            <a:xfrm>
              <a:off x="3161" y="12368"/>
              <a:ext cx="177" cy="2"/>
            </a:xfrm>
            <a:custGeom>
              <a:avLst/>
              <a:gdLst>
                <a:gd name="T0" fmla="+- 0 3161 3161"/>
                <a:gd name="T1" fmla="*/ T0 w 177"/>
                <a:gd name="T2" fmla="+- 0 3338 3161"/>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4" name="Group 43"/>
          <p:cNvGrpSpPr>
            <a:grpSpLocks/>
          </p:cNvGrpSpPr>
          <p:nvPr/>
        </p:nvGrpSpPr>
        <p:grpSpPr bwMode="auto">
          <a:xfrm>
            <a:off x="2176463" y="8310563"/>
            <a:ext cx="112712" cy="1587"/>
            <a:chOff x="3427" y="12368"/>
            <a:chExt cx="177" cy="2"/>
          </a:xfrm>
        </p:grpSpPr>
        <p:sp>
          <p:nvSpPr>
            <p:cNvPr id="15" name="Freeform 44"/>
            <p:cNvSpPr>
              <a:spLocks/>
            </p:cNvSpPr>
            <p:nvPr/>
          </p:nvSpPr>
          <p:spPr bwMode="auto">
            <a:xfrm>
              <a:off x="3427" y="12368"/>
              <a:ext cx="177" cy="2"/>
            </a:xfrm>
            <a:custGeom>
              <a:avLst/>
              <a:gdLst>
                <a:gd name="T0" fmla="+- 0 3427 3427"/>
                <a:gd name="T1" fmla="*/ T0 w 177"/>
                <a:gd name="T2" fmla="+- 0 3605 3427"/>
                <a:gd name="T3" fmla="*/ T2 w 177"/>
              </a:gdLst>
              <a:ahLst/>
              <a:cxnLst>
                <a:cxn ang="0">
                  <a:pos x="T1" y="0"/>
                </a:cxn>
                <a:cxn ang="0">
                  <a:pos x="T3" y="0"/>
                </a:cxn>
              </a:cxnLst>
              <a:rect l="0" t="0" r="r" b="b"/>
              <a:pathLst>
                <a:path w="177">
                  <a:moveTo>
                    <a:pt x="0" y="0"/>
                  </a:moveTo>
                  <a:lnTo>
                    <a:pt x="178"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6" name="Group 41"/>
          <p:cNvGrpSpPr>
            <a:grpSpLocks/>
          </p:cNvGrpSpPr>
          <p:nvPr/>
        </p:nvGrpSpPr>
        <p:grpSpPr bwMode="auto">
          <a:xfrm>
            <a:off x="2346325" y="8310563"/>
            <a:ext cx="112713" cy="1587"/>
            <a:chOff x="3696" y="12368"/>
            <a:chExt cx="177" cy="2"/>
          </a:xfrm>
        </p:grpSpPr>
        <p:sp>
          <p:nvSpPr>
            <p:cNvPr id="17" name="Freeform 42"/>
            <p:cNvSpPr>
              <a:spLocks/>
            </p:cNvSpPr>
            <p:nvPr/>
          </p:nvSpPr>
          <p:spPr bwMode="auto">
            <a:xfrm>
              <a:off x="3696" y="12368"/>
              <a:ext cx="177" cy="2"/>
            </a:xfrm>
            <a:custGeom>
              <a:avLst/>
              <a:gdLst>
                <a:gd name="T0" fmla="+- 0 3696 3696"/>
                <a:gd name="T1" fmla="*/ T0 w 177"/>
                <a:gd name="T2" fmla="+- 0 3873 3696"/>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8" name="Group 39"/>
          <p:cNvGrpSpPr>
            <a:grpSpLocks/>
          </p:cNvGrpSpPr>
          <p:nvPr/>
        </p:nvGrpSpPr>
        <p:grpSpPr bwMode="auto">
          <a:xfrm>
            <a:off x="2516188" y="8310563"/>
            <a:ext cx="112712" cy="1587"/>
            <a:chOff x="3962" y="12368"/>
            <a:chExt cx="177" cy="2"/>
          </a:xfrm>
        </p:grpSpPr>
        <p:sp>
          <p:nvSpPr>
            <p:cNvPr id="19" name="Freeform 40"/>
            <p:cNvSpPr>
              <a:spLocks/>
            </p:cNvSpPr>
            <p:nvPr/>
          </p:nvSpPr>
          <p:spPr bwMode="auto">
            <a:xfrm>
              <a:off x="3962" y="12368"/>
              <a:ext cx="177" cy="2"/>
            </a:xfrm>
            <a:custGeom>
              <a:avLst/>
              <a:gdLst>
                <a:gd name="T0" fmla="+- 0 3962 3962"/>
                <a:gd name="T1" fmla="*/ T0 w 177"/>
                <a:gd name="T2" fmla="+- 0 4140 3962"/>
                <a:gd name="T3" fmla="*/ T2 w 177"/>
              </a:gdLst>
              <a:ahLst/>
              <a:cxnLst>
                <a:cxn ang="0">
                  <a:pos x="T1" y="0"/>
                </a:cxn>
                <a:cxn ang="0">
                  <a:pos x="T3" y="0"/>
                </a:cxn>
              </a:cxnLst>
              <a:rect l="0" t="0" r="r" b="b"/>
              <a:pathLst>
                <a:path w="177">
                  <a:moveTo>
                    <a:pt x="0" y="0"/>
                  </a:moveTo>
                  <a:lnTo>
                    <a:pt x="178"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0" name="Group 37"/>
          <p:cNvGrpSpPr>
            <a:grpSpLocks/>
          </p:cNvGrpSpPr>
          <p:nvPr/>
        </p:nvGrpSpPr>
        <p:grpSpPr bwMode="auto">
          <a:xfrm>
            <a:off x="2686050" y="8310563"/>
            <a:ext cx="112713" cy="1587"/>
            <a:chOff x="4229" y="12368"/>
            <a:chExt cx="177" cy="2"/>
          </a:xfrm>
        </p:grpSpPr>
        <p:sp>
          <p:nvSpPr>
            <p:cNvPr id="21" name="Freeform 38"/>
            <p:cNvSpPr>
              <a:spLocks/>
            </p:cNvSpPr>
            <p:nvPr/>
          </p:nvSpPr>
          <p:spPr bwMode="auto">
            <a:xfrm>
              <a:off x="4229" y="12368"/>
              <a:ext cx="177" cy="2"/>
            </a:xfrm>
            <a:custGeom>
              <a:avLst/>
              <a:gdLst>
                <a:gd name="T0" fmla="+- 0 4229 4229"/>
                <a:gd name="T1" fmla="*/ T0 w 177"/>
                <a:gd name="T2" fmla="+- 0 4406 4229"/>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2" name="Group 35"/>
          <p:cNvGrpSpPr>
            <a:grpSpLocks/>
          </p:cNvGrpSpPr>
          <p:nvPr/>
        </p:nvGrpSpPr>
        <p:grpSpPr bwMode="auto">
          <a:xfrm>
            <a:off x="2854325" y="8310563"/>
            <a:ext cx="112713" cy="1587"/>
            <a:chOff x="4495" y="12368"/>
            <a:chExt cx="177" cy="2"/>
          </a:xfrm>
        </p:grpSpPr>
        <p:sp>
          <p:nvSpPr>
            <p:cNvPr id="23" name="Freeform 36"/>
            <p:cNvSpPr>
              <a:spLocks/>
            </p:cNvSpPr>
            <p:nvPr/>
          </p:nvSpPr>
          <p:spPr bwMode="auto">
            <a:xfrm>
              <a:off x="4495" y="12368"/>
              <a:ext cx="177" cy="2"/>
            </a:xfrm>
            <a:custGeom>
              <a:avLst/>
              <a:gdLst>
                <a:gd name="T0" fmla="+- 0 4495 4495"/>
                <a:gd name="T1" fmla="*/ T0 w 177"/>
                <a:gd name="T2" fmla="+- 0 4672 4495"/>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4" name="Group 33"/>
          <p:cNvGrpSpPr>
            <a:grpSpLocks/>
          </p:cNvGrpSpPr>
          <p:nvPr/>
        </p:nvGrpSpPr>
        <p:grpSpPr bwMode="auto">
          <a:xfrm>
            <a:off x="3022600" y="8310563"/>
            <a:ext cx="112713" cy="1587"/>
            <a:chOff x="4761" y="12368"/>
            <a:chExt cx="177" cy="2"/>
          </a:xfrm>
        </p:grpSpPr>
        <p:sp>
          <p:nvSpPr>
            <p:cNvPr id="25" name="Freeform 34"/>
            <p:cNvSpPr>
              <a:spLocks/>
            </p:cNvSpPr>
            <p:nvPr/>
          </p:nvSpPr>
          <p:spPr bwMode="auto">
            <a:xfrm>
              <a:off x="4761" y="12368"/>
              <a:ext cx="177" cy="2"/>
            </a:xfrm>
            <a:custGeom>
              <a:avLst/>
              <a:gdLst>
                <a:gd name="T0" fmla="+- 0 4761 4761"/>
                <a:gd name="T1" fmla="*/ T0 w 177"/>
                <a:gd name="T2" fmla="+- 0 4939 4761"/>
                <a:gd name="T3" fmla="*/ T2 w 177"/>
              </a:gdLst>
              <a:ahLst/>
              <a:cxnLst>
                <a:cxn ang="0">
                  <a:pos x="T1" y="0"/>
                </a:cxn>
                <a:cxn ang="0">
                  <a:pos x="T3" y="0"/>
                </a:cxn>
              </a:cxnLst>
              <a:rect l="0" t="0" r="r" b="b"/>
              <a:pathLst>
                <a:path w="177">
                  <a:moveTo>
                    <a:pt x="0" y="0"/>
                  </a:moveTo>
                  <a:lnTo>
                    <a:pt x="178"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6" name="Group 31"/>
          <p:cNvGrpSpPr>
            <a:grpSpLocks/>
          </p:cNvGrpSpPr>
          <p:nvPr/>
        </p:nvGrpSpPr>
        <p:grpSpPr bwMode="auto">
          <a:xfrm>
            <a:off x="3194050" y="8310563"/>
            <a:ext cx="112713" cy="1587"/>
            <a:chOff x="5030" y="12368"/>
            <a:chExt cx="177" cy="2"/>
          </a:xfrm>
        </p:grpSpPr>
        <p:sp>
          <p:nvSpPr>
            <p:cNvPr id="27" name="Freeform 32"/>
            <p:cNvSpPr>
              <a:spLocks/>
            </p:cNvSpPr>
            <p:nvPr/>
          </p:nvSpPr>
          <p:spPr bwMode="auto">
            <a:xfrm>
              <a:off x="5030" y="12368"/>
              <a:ext cx="177" cy="2"/>
            </a:xfrm>
            <a:custGeom>
              <a:avLst/>
              <a:gdLst>
                <a:gd name="T0" fmla="+- 0 5030 5030"/>
                <a:gd name="T1" fmla="*/ T0 w 177"/>
                <a:gd name="T2" fmla="+- 0 5207 5030"/>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8" name="Group 29"/>
          <p:cNvGrpSpPr>
            <a:grpSpLocks/>
          </p:cNvGrpSpPr>
          <p:nvPr/>
        </p:nvGrpSpPr>
        <p:grpSpPr bwMode="auto">
          <a:xfrm>
            <a:off x="3362325" y="8310563"/>
            <a:ext cx="112713" cy="1587"/>
            <a:chOff x="5294" y="12368"/>
            <a:chExt cx="177" cy="2"/>
          </a:xfrm>
        </p:grpSpPr>
        <p:sp>
          <p:nvSpPr>
            <p:cNvPr id="29" name="Freeform 30"/>
            <p:cNvSpPr>
              <a:spLocks/>
            </p:cNvSpPr>
            <p:nvPr/>
          </p:nvSpPr>
          <p:spPr bwMode="auto">
            <a:xfrm>
              <a:off x="5294" y="12368"/>
              <a:ext cx="177" cy="2"/>
            </a:xfrm>
            <a:custGeom>
              <a:avLst/>
              <a:gdLst>
                <a:gd name="T0" fmla="+- 0 5294 5294"/>
                <a:gd name="T1" fmla="*/ T0 w 177"/>
                <a:gd name="T2" fmla="+- 0 5471 5294"/>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30" name="Group 27"/>
          <p:cNvGrpSpPr>
            <a:grpSpLocks/>
          </p:cNvGrpSpPr>
          <p:nvPr/>
        </p:nvGrpSpPr>
        <p:grpSpPr bwMode="auto">
          <a:xfrm>
            <a:off x="3532188" y="8310563"/>
            <a:ext cx="112712" cy="1587"/>
            <a:chOff x="5563" y="12368"/>
            <a:chExt cx="177" cy="2"/>
          </a:xfrm>
        </p:grpSpPr>
        <p:sp>
          <p:nvSpPr>
            <p:cNvPr id="31" name="Freeform 28"/>
            <p:cNvSpPr>
              <a:spLocks/>
            </p:cNvSpPr>
            <p:nvPr/>
          </p:nvSpPr>
          <p:spPr bwMode="auto">
            <a:xfrm>
              <a:off x="5563" y="12368"/>
              <a:ext cx="177" cy="2"/>
            </a:xfrm>
            <a:custGeom>
              <a:avLst/>
              <a:gdLst>
                <a:gd name="T0" fmla="+- 0 5563 5563"/>
                <a:gd name="T1" fmla="*/ T0 w 177"/>
                <a:gd name="T2" fmla="+- 0 5740 5563"/>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576" name="Group 25"/>
          <p:cNvGrpSpPr>
            <a:grpSpLocks/>
          </p:cNvGrpSpPr>
          <p:nvPr/>
        </p:nvGrpSpPr>
        <p:grpSpPr bwMode="auto">
          <a:xfrm>
            <a:off x="3702050" y="8310563"/>
            <a:ext cx="112713" cy="1587"/>
            <a:chOff x="5829" y="12368"/>
            <a:chExt cx="177" cy="2"/>
          </a:xfrm>
        </p:grpSpPr>
        <p:sp>
          <p:nvSpPr>
            <p:cNvPr id="152577" name="Freeform 26"/>
            <p:cNvSpPr>
              <a:spLocks/>
            </p:cNvSpPr>
            <p:nvPr/>
          </p:nvSpPr>
          <p:spPr bwMode="auto">
            <a:xfrm>
              <a:off x="5829" y="12368"/>
              <a:ext cx="177" cy="2"/>
            </a:xfrm>
            <a:custGeom>
              <a:avLst/>
              <a:gdLst>
                <a:gd name="T0" fmla="+- 0 5829 5829"/>
                <a:gd name="T1" fmla="*/ T0 w 177"/>
                <a:gd name="T2" fmla="+- 0 6006 5829"/>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578" name="Group 23"/>
          <p:cNvGrpSpPr>
            <a:grpSpLocks/>
          </p:cNvGrpSpPr>
          <p:nvPr/>
        </p:nvGrpSpPr>
        <p:grpSpPr bwMode="auto">
          <a:xfrm>
            <a:off x="3871913" y="8310563"/>
            <a:ext cx="112712" cy="1587"/>
            <a:chOff x="6098" y="12368"/>
            <a:chExt cx="177" cy="2"/>
          </a:xfrm>
        </p:grpSpPr>
        <p:sp>
          <p:nvSpPr>
            <p:cNvPr id="152584" name="Freeform 24"/>
            <p:cNvSpPr>
              <a:spLocks/>
            </p:cNvSpPr>
            <p:nvPr/>
          </p:nvSpPr>
          <p:spPr bwMode="auto">
            <a:xfrm>
              <a:off x="6098" y="12368"/>
              <a:ext cx="177" cy="2"/>
            </a:xfrm>
            <a:custGeom>
              <a:avLst/>
              <a:gdLst>
                <a:gd name="T0" fmla="+- 0 6098 6098"/>
                <a:gd name="T1" fmla="*/ T0 w 177"/>
                <a:gd name="T2" fmla="+- 0 6275 6098"/>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585" name="Group 21"/>
          <p:cNvGrpSpPr>
            <a:grpSpLocks/>
          </p:cNvGrpSpPr>
          <p:nvPr/>
        </p:nvGrpSpPr>
        <p:grpSpPr bwMode="auto">
          <a:xfrm>
            <a:off x="4041775" y="8310563"/>
            <a:ext cx="112713" cy="1587"/>
            <a:chOff x="6364" y="12368"/>
            <a:chExt cx="177" cy="2"/>
          </a:xfrm>
        </p:grpSpPr>
        <p:sp>
          <p:nvSpPr>
            <p:cNvPr id="152586" name="Freeform 22"/>
            <p:cNvSpPr>
              <a:spLocks/>
            </p:cNvSpPr>
            <p:nvPr/>
          </p:nvSpPr>
          <p:spPr bwMode="auto">
            <a:xfrm>
              <a:off x="6364" y="12368"/>
              <a:ext cx="177" cy="2"/>
            </a:xfrm>
            <a:custGeom>
              <a:avLst/>
              <a:gdLst>
                <a:gd name="T0" fmla="+- 0 6364 6364"/>
                <a:gd name="T1" fmla="*/ T0 w 177"/>
                <a:gd name="T2" fmla="+- 0 6541 6364"/>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587" name="Group 19"/>
          <p:cNvGrpSpPr>
            <a:grpSpLocks/>
          </p:cNvGrpSpPr>
          <p:nvPr/>
        </p:nvGrpSpPr>
        <p:grpSpPr bwMode="auto">
          <a:xfrm>
            <a:off x="4210050" y="8310563"/>
            <a:ext cx="112713" cy="1587"/>
            <a:chOff x="6630" y="12368"/>
            <a:chExt cx="177" cy="2"/>
          </a:xfrm>
        </p:grpSpPr>
        <p:sp>
          <p:nvSpPr>
            <p:cNvPr id="152588" name="Freeform 20"/>
            <p:cNvSpPr>
              <a:spLocks/>
            </p:cNvSpPr>
            <p:nvPr/>
          </p:nvSpPr>
          <p:spPr bwMode="auto">
            <a:xfrm>
              <a:off x="6630" y="12368"/>
              <a:ext cx="177" cy="2"/>
            </a:xfrm>
            <a:custGeom>
              <a:avLst/>
              <a:gdLst>
                <a:gd name="T0" fmla="+- 0 6630 6630"/>
                <a:gd name="T1" fmla="*/ T0 w 177"/>
                <a:gd name="T2" fmla="+- 0 6808 6630"/>
                <a:gd name="T3" fmla="*/ T2 w 177"/>
              </a:gdLst>
              <a:ahLst/>
              <a:cxnLst>
                <a:cxn ang="0">
                  <a:pos x="T1" y="0"/>
                </a:cxn>
                <a:cxn ang="0">
                  <a:pos x="T3" y="0"/>
                </a:cxn>
              </a:cxnLst>
              <a:rect l="0" t="0" r="r" b="b"/>
              <a:pathLst>
                <a:path w="177">
                  <a:moveTo>
                    <a:pt x="0" y="0"/>
                  </a:moveTo>
                  <a:lnTo>
                    <a:pt x="178"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589" name="Group 17"/>
          <p:cNvGrpSpPr>
            <a:grpSpLocks/>
          </p:cNvGrpSpPr>
          <p:nvPr/>
        </p:nvGrpSpPr>
        <p:grpSpPr bwMode="auto">
          <a:xfrm>
            <a:off x="4379913" y="8310563"/>
            <a:ext cx="112712" cy="1587"/>
            <a:chOff x="6897" y="12368"/>
            <a:chExt cx="177" cy="2"/>
          </a:xfrm>
        </p:grpSpPr>
        <p:sp>
          <p:nvSpPr>
            <p:cNvPr id="152590" name="Freeform 18"/>
            <p:cNvSpPr>
              <a:spLocks/>
            </p:cNvSpPr>
            <p:nvPr/>
          </p:nvSpPr>
          <p:spPr bwMode="auto">
            <a:xfrm>
              <a:off x="6897" y="12368"/>
              <a:ext cx="177" cy="2"/>
            </a:xfrm>
            <a:custGeom>
              <a:avLst/>
              <a:gdLst>
                <a:gd name="T0" fmla="+- 0 6897 6897"/>
                <a:gd name="T1" fmla="*/ T0 w 177"/>
                <a:gd name="T2" fmla="+- 0 7074 6897"/>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591" name="Group 15"/>
          <p:cNvGrpSpPr>
            <a:grpSpLocks/>
          </p:cNvGrpSpPr>
          <p:nvPr/>
        </p:nvGrpSpPr>
        <p:grpSpPr bwMode="auto">
          <a:xfrm>
            <a:off x="4548188" y="8310563"/>
            <a:ext cx="112712" cy="1587"/>
            <a:chOff x="7163" y="12368"/>
            <a:chExt cx="177" cy="2"/>
          </a:xfrm>
        </p:grpSpPr>
        <p:sp>
          <p:nvSpPr>
            <p:cNvPr id="152592" name="Freeform 16"/>
            <p:cNvSpPr>
              <a:spLocks/>
            </p:cNvSpPr>
            <p:nvPr/>
          </p:nvSpPr>
          <p:spPr bwMode="auto">
            <a:xfrm>
              <a:off x="7163" y="12368"/>
              <a:ext cx="177" cy="2"/>
            </a:xfrm>
            <a:custGeom>
              <a:avLst/>
              <a:gdLst>
                <a:gd name="T0" fmla="+- 0 7163 7163"/>
                <a:gd name="T1" fmla="*/ T0 w 177"/>
                <a:gd name="T2" fmla="+- 0 7340 7163"/>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593" name="Group 13"/>
          <p:cNvGrpSpPr>
            <a:grpSpLocks/>
          </p:cNvGrpSpPr>
          <p:nvPr/>
        </p:nvGrpSpPr>
        <p:grpSpPr bwMode="auto">
          <a:xfrm>
            <a:off x="4719638" y="8310563"/>
            <a:ext cx="112712" cy="1587"/>
            <a:chOff x="7432" y="12368"/>
            <a:chExt cx="177" cy="2"/>
          </a:xfrm>
        </p:grpSpPr>
        <p:sp>
          <p:nvSpPr>
            <p:cNvPr id="152594" name="Freeform 14"/>
            <p:cNvSpPr>
              <a:spLocks/>
            </p:cNvSpPr>
            <p:nvPr/>
          </p:nvSpPr>
          <p:spPr bwMode="auto">
            <a:xfrm>
              <a:off x="7432" y="12368"/>
              <a:ext cx="177" cy="2"/>
            </a:xfrm>
            <a:custGeom>
              <a:avLst/>
              <a:gdLst>
                <a:gd name="T0" fmla="+- 0 7432 7432"/>
                <a:gd name="T1" fmla="*/ T0 w 177"/>
                <a:gd name="T2" fmla="+- 0 7609 7432"/>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595" name="Group 11"/>
          <p:cNvGrpSpPr>
            <a:grpSpLocks/>
          </p:cNvGrpSpPr>
          <p:nvPr/>
        </p:nvGrpSpPr>
        <p:grpSpPr bwMode="auto">
          <a:xfrm>
            <a:off x="4886325" y="8310563"/>
            <a:ext cx="112713" cy="1587"/>
            <a:chOff x="7696" y="12368"/>
            <a:chExt cx="177" cy="2"/>
          </a:xfrm>
        </p:grpSpPr>
        <p:sp>
          <p:nvSpPr>
            <p:cNvPr id="152596" name="Freeform 12"/>
            <p:cNvSpPr>
              <a:spLocks/>
            </p:cNvSpPr>
            <p:nvPr/>
          </p:nvSpPr>
          <p:spPr bwMode="auto">
            <a:xfrm>
              <a:off x="7696" y="12368"/>
              <a:ext cx="177" cy="2"/>
            </a:xfrm>
            <a:custGeom>
              <a:avLst/>
              <a:gdLst>
                <a:gd name="T0" fmla="+- 0 7696 7696"/>
                <a:gd name="T1" fmla="*/ T0 w 177"/>
                <a:gd name="T2" fmla="+- 0 7873 7696"/>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597" name="Group 9"/>
          <p:cNvGrpSpPr>
            <a:grpSpLocks/>
          </p:cNvGrpSpPr>
          <p:nvPr/>
        </p:nvGrpSpPr>
        <p:grpSpPr bwMode="auto">
          <a:xfrm>
            <a:off x="5057775" y="8310563"/>
            <a:ext cx="112713" cy="1587"/>
            <a:chOff x="7964" y="12368"/>
            <a:chExt cx="177" cy="2"/>
          </a:xfrm>
        </p:grpSpPr>
        <p:sp>
          <p:nvSpPr>
            <p:cNvPr id="152598" name="Freeform 10"/>
            <p:cNvSpPr>
              <a:spLocks/>
            </p:cNvSpPr>
            <p:nvPr/>
          </p:nvSpPr>
          <p:spPr bwMode="auto">
            <a:xfrm>
              <a:off x="7964" y="12368"/>
              <a:ext cx="177" cy="2"/>
            </a:xfrm>
            <a:custGeom>
              <a:avLst/>
              <a:gdLst>
                <a:gd name="T0" fmla="+- 0 7964 7964"/>
                <a:gd name="T1" fmla="*/ T0 w 177"/>
                <a:gd name="T2" fmla="+- 0 8142 7964"/>
                <a:gd name="T3" fmla="*/ T2 w 177"/>
              </a:gdLst>
              <a:ahLst/>
              <a:cxnLst>
                <a:cxn ang="0">
                  <a:pos x="T1" y="0"/>
                </a:cxn>
                <a:cxn ang="0">
                  <a:pos x="T3" y="0"/>
                </a:cxn>
              </a:cxnLst>
              <a:rect l="0" t="0" r="r" b="b"/>
              <a:pathLst>
                <a:path w="177">
                  <a:moveTo>
                    <a:pt x="0" y="0"/>
                  </a:moveTo>
                  <a:lnTo>
                    <a:pt x="178"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599" name="Group 7"/>
          <p:cNvGrpSpPr>
            <a:grpSpLocks/>
          </p:cNvGrpSpPr>
          <p:nvPr/>
        </p:nvGrpSpPr>
        <p:grpSpPr bwMode="auto">
          <a:xfrm>
            <a:off x="5226050" y="8310563"/>
            <a:ext cx="112713" cy="1587"/>
            <a:chOff x="8231" y="12368"/>
            <a:chExt cx="177" cy="2"/>
          </a:xfrm>
        </p:grpSpPr>
        <p:sp>
          <p:nvSpPr>
            <p:cNvPr id="152600" name="Freeform 8"/>
            <p:cNvSpPr>
              <a:spLocks/>
            </p:cNvSpPr>
            <p:nvPr/>
          </p:nvSpPr>
          <p:spPr bwMode="auto">
            <a:xfrm>
              <a:off x="8231" y="12368"/>
              <a:ext cx="177" cy="2"/>
            </a:xfrm>
            <a:custGeom>
              <a:avLst/>
              <a:gdLst>
                <a:gd name="T0" fmla="+- 0 8231 8231"/>
                <a:gd name="T1" fmla="*/ T0 w 177"/>
                <a:gd name="T2" fmla="+- 0 8408 8231"/>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601" name="Group 5"/>
          <p:cNvGrpSpPr>
            <a:grpSpLocks/>
          </p:cNvGrpSpPr>
          <p:nvPr/>
        </p:nvGrpSpPr>
        <p:grpSpPr bwMode="auto">
          <a:xfrm>
            <a:off x="5397500" y="8310563"/>
            <a:ext cx="112713" cy="1587"/>
            <a:chOff x="8499" y="12368"/>
            <a:chExt cx="177" cy="2"/>
          </a:xfrm>
        </p:grpSpPr>
        <p:sp>
          <p:nvSpPr>
            <p:cNvPr id="152602" name="Freeform 6"/>
            <p:cNvSpPr>
              <a:spLocks/>
            </p:cNvSpPr>
            <p:nvPr/>
          </p:nvSpPr>
          <p:spPr bwMode="auto">
            <a:xfrm>
              <a:off x="8499" y="12368"/>
              <a:ext cx="177" cy="2"/>
            </a:xfrm>
            <a:custGeom>
              <a:avLst/>
              <a:gdLst>
                <a:gd name="T0" fmla="+- 0 8499 8499"/>
                <a:gd name="T1" fmla="*/ T0 w 177"/>
                <a:gd name="T2" fmla="+- 0 8677 8499"/>
                <a:gd name="T3" fmla="*/ T2 w 177"/>
              </a:gdLst>
              <a:ahLst/>
              <a:cxnLst>
                <a:cxn ang="0">
                  <a:pos x="T1" y="0"/>
                </a:cxn>
                <a:cxn ang="0">
                  <a:pos x="T3" y="0"/>
                </a:cxn>
              </a:cxnLst>
              <a:rect l="0" t="0" r="r" b="b"/>
              <a:pathLst>
                <a:path w="177">
                  <a:moveTo>
                    <a:pt x="0" y="0"/>
                  </a:moveTo>
                  <a:lnTo>
                    <a:pt x="178"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603" name="Group 3"/>
          <p:cNvGrpSpPr>
            <a:grpSpLocks/>
          </p:cNvGrpSpPr>
          <p:nvPr/>
        </p:nvGrpSpPr>
        <p:grpSpPr bwMode="auto">
          <a:xfrm>
            <a:off x="5565775" y="8310563"/>
            <a:ext cx="112713" cy="1587"/>
            <a:chOff x="8766" y="12368"/>
            <a:chExt cx="177" cy="2"/>
          </a:xfrm>
        </p:grpSpPr>
        <p:sp>
          <p:nvSpPr>
            <p:cNvPr id="152604" name="Freeform 4"/>
            <p:cNvSpPr>
              <a:spLocks/>
            </p:cNvSpPr>
            <p:nvPr/>
          </p:nvSpPr>
          <p:spPr bwMode="auto">
            <a:xfrm>
              <a:off x="8766" y="12368"/>
              <a:ext cx="177" cy="2"/>
            </a:xfrm>
            <a:custGeom>
              <a:avLst/>
              <a:gdLst>
                <a:gd name="T0" fmla="+- 0 8766 8766"/>
                <a:gd name="T1" fmla="*/ T0 w 177"/>
                <a:gd name="T2" fmla="+- 0 8943 8766"/>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605" name="Group 1"/>
          <p:cNvGrpSpPr>
            <a:grpSpLocks/>
          </p:cNvGrpSpPr>
          <p:nvPr/>
        </p:nvGrpSpPr>
        <p:grpSpPr bwMode="auto">
          <a:xfrm>
            <a:off x="5735638" y="8310563"/>
            <a:ext cx="112712" cy="1587"/>
            <a:chOff x="9032" y="12368"/>
            <a:chExt cx="177" cy="2"/>
          </a:xfrm>
        </p:grpSpPr>
        <p:sp>
          <p:nvSpPr>
            <p:cNvPr id="152606" name="Freeform 2"/>
            <p:cNvSpPr>
              <a:spLocks/>
            </p:cNvSpPr>
            <p:nvPr/>
          </p:nvSpPr>
          <p:spPr bwMode="auto">
            <a:xfrm>
              <a:off x="9032" y="12368"/>
              <a:ext cx="177" cy="2"/>
            </a:xfrm>
            <a:custGeom>
              <a:avLst/>
              <a:gdLst>
                <a:gd name="T0" fmla="+- 0 9032 9032"/>
                <a:gd name="T1" fmla="*/ T0 w 177"/>
                <a:gd name="T2" fmla="+- 0 9209 9032"/>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93" name="Rectangle 113"/>
          <p:cNvSpPr>
            <a:spLocks noChangeArrowheads="1"/>
          </p:cNvSpPr>
          <p:nvPr/>
        </p:nvSpPr>
        <p:spPr bwMode="auto">
          <a:xfrm>
            <a:off x="1022350" y="34020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422400" algn="l"/>
                <a:tab pos="68326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pic>
        <p:nvPicPr>
          <p:cNvPr id="2162" name="Picture 1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1" y="2398251"/>
            <a:ext cx="8915400" cy="20075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6" name="TextBox 95"/>
          <p:cNvSpPr txBox="1"/>
          <p:nvPr/>
        </p:nvSpPr>
        <p:spPr>
          <a:xfrm>
            <a:off x="76201" y="4572000"/>
            <a:ext cx="8915399" cy="1382558"/>
          </a:xfrm>
          <a:prstGeom prst="rect">
            <a:avLst/>
          </a:prstGeom>
          <a:noFill/>
        </p:spPr>
        <p:txBody>
          <a:bodyPr wrap="square" rtlCol="0">
            <a:spAutoFit/>
          </a:bodyPr>
          <a:lstStyle/>
          <a:p>
            <a:pPr marL="457200" indent="-457200">
              <a:buFont typeface="Arial" pitchFamily="34" charset="0"/>
              <a:buChar char="•"/>
            </a:pPr>
            <a:r>
              <a:rPr lang="en-US" sz="3200" dirty="0">
                <a:latin typeface="Constantia" pitchFamily="18" charset="0"/>
              </a:rPr>
              <a:t>Box 1 is for identifying the creditor</a:t>
            </a:r>
          </a:p>
          <a:p>
            <a:pPr marL="457200" indent="-457200">
              <a:buFont typeface="Arial" pitchFamily="34" charset="0"/>
              <a:buChar char="•"/>
            </a:pPr>
            <a:r>
              <a:rPr lang="en-US" sz="3200" dirty="0">
                <a:latin typeface="Constantia" pitchFamily="18" charset="0"/>
              </a:rPr>
              <a:t>Other Names – not for transfers, but could include a name change</a:t>
            </a:r>
          </a:p>
        </p:txBody>
      </p:sp>
    </p:spTree>
    <p:extLst>
      <p:ext uri="{BB962C8B-B14F-4D97-AF65-F5344CB8AC3E}">
        <p14:creationId xmlns:p14="http://schemas.microsoft.com/office/powerpoint/2010/main" val="3442190052"/>
      </p:ext>
    </p:extLst>
  </p:cSld>
  <p:clrMapOvr>
    <a:masterClrMapping/>
  </p:clrMapOvr>
  <p:transition>
    <p:random/>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1" name="Rectangle 5"/>
          <p:cNvSpPr>
            <a:spLocks noGrp="1" noChangeArrowheads="1"/>
          </p:cNvSpPr>
          <p:nvPr>
            <p:ph type="title"/>
          </p:nvPr>
        </p:nvSpPr>
        <p:spPr>
          <a:xfrm>
            <a:off x="2819400" y="274638"/>
            <a:ext cx="5867400" cy="1143000"/>
          </a:xfrm>
        </p:spPr>
        <p:txBody>
          <a:bodyPr>
            <a:normAutofit/>
          </a:bodyPr>
          <a:lstStyle/>
          <a:p>
            <a:pPr algn="ctr"/>
            <a:r>
              <a:rPr lang="en-US" sz="4000" dirty="0"/>
              <a:t>Proofs of Claim</a:t>
            </a:r>
          </a:p>
        </p:txBody>
      </p:sp>
      <p:sp>
        <p:nvSpPr>
          <p:cNvPr id="152583" name="Text Box 7"/>
          <p:cNvSpPr txBox="1">
            <a:spLocks noChangeArrowheads="1"/>
          </p:cNvSpPr>
          <p:nvPr/>
        </p:nvSpPr>
        <p:spPr bwMode="auto">
          <a:xfrm>
            <a:off x="0" y="1447800"/>
            <a:ext cx="76200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NACTT Guidelines – Form 410</a:t>
            </a:r>
          </a:p>
        </p:txBody>
      </p:sp>
      <p:grpSp>
        <p:nvGrpSpPr>
          <p:cNvPr id="4" name="Group 51"/>
          <p:cNvGrpSpPr>
            <a:grpSpLocks/>
          </p:cNvGrpSpPr>
          <p:nvPr/>
        </p:nvGrpSpPr>
        <p:grpSpPr bwMode="auto">
          <a:xfrm>
            <a:off x="1836738" y="7075488"/>
            <a:ext cx="2668587" cy="1587"/>
            <a:chOff x="2892" y="10422"/>
            <a:chExt cx="4202" cy="2"/>
          </a:xfrm>
        </p:grpSpPr>
        <p:sp>
          <p:nvSpPr>
            <p:cNvPr id="5" name="Freeform 52"/>
            <p:cNvSpPr>
              <a:spLocks/>
            </p:cNvSpPr>
            <p:nvPr/>
          </p:nvSpPr>
          <p:spPr bwMode="auto">
            <a:xfrm>
              <a:off x="2892" y="10422"/>
              <a:ext cx="4202" cy="2"/>
            </a:xfrm>
            <a:custGeom>
              <a:avLst/>
              <a:gdLst>
                <a:gd name="T0" fmla="+- 0 2892 2892"/>
                <a:gd name="T1" fmla="*/ T0 w 4202"/>
                <a:gd name="T2" fmla="+- 0 7094 2892"/>
                <a:gd name="T3" fmla="*/ T2 w 4202"/>
              </a:gdLst>
              <a:ahLst/>
              <a:cxnLst>
                <a:cxn ang="0">
                  <a:pos x="T1" y="0"/>
                </a:cxn>
                <a:cxn ang="0">
                  <a:pos x="T3" y="0"/>
                </a:cxn>
              </a:cxnLst>
              <a:rect l="0" t="0" r="r" b="b"/>
              <a:pathLst>
                <a:path w="4202">
                  <a:moveTo>
                    <a:pt x="0" y="0"/>
                  </a:moveTo>
                  <a:lnTo>
                    <a:pt x="4202" y="0"/>
                  </a:lnTo>
                </a:path>
              </a:pathLst>
            </a:custGeom>
            <a:noFill/>
            <a:ln w="5569">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6" name="Group 49"/>
          <p:cNvGrpSpPr>
            <a:grpSpLocks/>
          </p:cNvGrpSpPr>
          <p:nvPr/>
        </p:nvGrpSpPr>
        <p:grpSpPr bwMode="auto">
          <a:xfrm>
            <a:off x="4697413" y="7075488"/>
            <a:ext cx="2668587" cy="1587"/>
            <a:chOff x="7397" y="10422"/>
            <a:chExt cx="4202" cy="2"/>
          </a:xfrm>
        </p:grpSpPr>
        <p:sp>
          <p:nvSpPr>
            <p:cNvPr id="7" name="Freeform 50"/>
            <p:cNvSpPr>
              <a:spLocks/>
            </p:cNvSpPr>
            <p:nvPr/>
          </p:nvSpPr>
          <p:spPr bwMode="auto">
            <a:xfrm>
              <a:off x="7397" y="10422"/>
              <a:ext cx="4202" cy="2"/>
            </a:xfrm>
            <a:custGeom>
              <a:avLst/>
              <a:gdLst>
                <a:gd name="T0" fmla="+- 0 7397 7397"/>
                <a:gd name="T1" fmla="*/ T0 w 4202"/>
                <a:gd name="T2" fmla="+- 0 11599 7397"/>
                <a:gd name="T3" fmla="*/ T2 w 4202"/>
              </a:gdLst>
              <a:ahLst/>
              <a:cxnLst>
                <a:cxn ang="0">
                  <a:pos x="T1" y="0"/>
                </a:cxn>
                <a:cxn ang="0">
                  <a:pos x="T3" y="0"/>
                </a:cxn>
              </a:cxnLst>
              <a:rect l="0" t="0" r="r" b="b"/>
              <a:pathLst>
                <a:path w="4202">
                  <a:moveTo>
                    <a:pt x="0" y="0"/>
                  </a:moveTo>
                  <a:lnTo>
                    <a:pt x="4202" y="0"/>
                  </a:lnTo>
                </a:path>
              </a:pathLst>
            </a:custGeom>
            <a:noFill/>
            <a:ln w="5569">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0" name="Group 47"/>
          <p:cNvGrpSpPr>
            <a:grpSpLocks/>
          </p:cNvGrpSpPr>
          <p:nvPr/>
        </p:nvGrpSpPr>
        <p:grpSpPr bwMode="auto">
          <a:xfrm>
            <a:off x="1836738" y="8310563"/>
            <a:ext cx="112712" cy="1587"/>
            <a:chOff x="2892" y="12368"/>
            <a:chExt cx="177" cy="2"/>
          </a:xfrm>
        </p:grpSpPr>
        <p:sp>
          <p:nvSpPr>
            <p:cNvPr id="11" name="Freeform 48"/>
            <p:cNvSpPr>
              <a:spLocks/>
            </p:cNvSpPr>
            <p:nvPr/>
          </p:nvSpPr>
          <p:spPr bwMode="auto">
            <a:xfrm>
              <a:off x="2892" y="12368"/>
              <a:ext cx="177" cy="2"/>
            </a:xfrm>
            <a:custGeom>
              <a:avLst/>
              <a:gdLst>
                <a:gd name="T0" fmla="+- 0 2892 2892"/>
                <a:gd name="T1" fmla="*/ T0 w 177"/>
                <a:gd name="T2" fmla="+- 0 3070 2892"/>
                <a:gd name="T3" fmla="*/ T2 w 177"/>
              </a:gdLst>
              <a:ahLst/>
              <a:cxnLst>
                <a:cxn ang="0">
                  <a:pos x="T1" y="0"/>
                </a:cxn>
                <a:cxn ang="0">
                  <a:pos x="T3" y="0"/>
                </a:cxn>
              </a:cxnLst>
              <a:rect l="0" t="0" r="r" b="b"/>
              <a:pathLst>
                <a:path w="177">
                  <a:moveTo>
                    <a:pt x="0" y="0"/>
                  </a:moveTo>
                  <a:lnTo>
                    <a:pt x="178"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2" name="Group 45"/>
          <p:cNvGrpSpPr>
            <a:grpSpLocks/>
          </p:cNvGrpSpPr>
          <p:nvPr/>
        </p:nvGrpSpPr>
        <p:grpSpPr bwMode="auto">
          <a:xfrm>
            <a:off x="2006600" y="8310563"/>
            <a:ext cx="112713" cy="1587"/>
            <a:chOff x="3161" y="12368"/>
            <a:chExt cx="177" cy="2"/>
          </a:xfrm>
        </p:grpSpPr>
        <p:sp>
          <p:nvSpPr>
            <p:cNvPr id="13" name="Freeform 46"/>
            <p:cNvSpPr>
              <a:spLocks/>
            </p:cNvSpPr>
            <p:nvPr/>
          </p:nvSpPr>
          <p:spPr bwMode="auto">
            <a:xfrm>
              <a:off x="3161" y="12368"/>
              <a:ext cx="177" cy="2"/>
            </a:xfrm>
            <a:custGeom>
              <a:avLst/>
              <a:gdLst>
                <a:gd name="T0" fmla="+- 0 3161 3161"/>
                <a:gd name="T1" fmla="*/ T0 w 177"/>
                <a:gd name="T2" fmla="+- 0 3338 3161"/>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4" name="Group 43"/>
          <p:cNvGrpSpPr>
            <a:grpSpLocks/>
          </p:cNvGrpSpPr>
          <p:nvPr/>
        </p:nvGrpSpPr>
        <p:grpSpPr bwMode="auto">
          <a:xfrm>
            <a:off x="2176463" y="8310563"/>
            <a:ext cx="112712" cy="1587"/>
            <a:chOff x="3427" y="12368"/>
            <a:chExt cx="177" cy="2"/>
          </a:xfrm>
        </p:grpSpPr>
        <p:sp>
          <p:nvSpPr>
            <p:cNvPr id="15" name="Freeform 44"/>
            <p:cNvSpPr>
              <a:spLocks/>
            </p:cNvSpPr>
            <p:nvPr/>
          </p:nvSpPr>
          <p:spPr bwMode="auto">
            <a:xfrm>
              <a:off x="3427" y="12368"/>
              <a:ext cx="177" cy="2"/>
            </a:xfrm>
            <a:custGeom>
              <a:avLst/>
              <a:gdLst>
                <a:gd name="T0" fmla="+- 0 3427 3427"/>
                <a:gd name="T1" fmla="*/ T0 w 177"/>
                <a:gd name="T2" fmla="+- 0 3605 3427"/>
                <a:gd name="T3" fmla="*/ T2 w 177"/>
              </a:gdLst>
              <a:ahLst/>
              <a:cxnLst>
                <a:cxn ang="0">
                  <a:pos x="T1" y="0"/>
                </a:cxn>
                <a:cxn ang="0">
                  <a:pos x="T3" y="0"/>
                </a:cxn>
              </a:cxnLst>
              <a:rect l="0" t="0" r="r" b="b"/>
              <a:pathLst>
                <a:path w="177">
                  <a:moveTo>
                    <a:pt x="0" y="0"/>
                  </a:moveTo>
                  <a:lnTo>
                    <a:pt x="178"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6" name="Group 41"/>
          <p:cNvGrpSpPr>
            <a:grpSpLocks/>
          </p:cNvGrpSpPr>
          <p:nvPr/>
        </p:nvGrpSpPr>
        <p:grpSpPr bwMode="auto">
          <a:xfrm>
            <a:off x="2346325" y="8310563"/>
            <a:ext cx="112713" cy="1587"/>
            <a:chOff x="3696" y="12368"/>
            <a:chExt cx="177" cy="2"/>
          </a:xfrm>
        </p:grpSpPr>
        <p:sp>
          <p:nvSpPr>
            <p:cNvPr id="17" name="Freeform 42"/>
            <p:cNvSpPr>
              <a:spLocks/>
            </p:cNvSpPr>
            <p:nvPr/>
          </p:nvSpPr>
          <p:spPr bwMode="auto">
            <a:xfrm>
              <a:off x="3696" y="12368"/>
              <a:ext cx="177" cy="2"/>
            </a:xfrm>
            <a:custGeom>
              <a:avLst/>
              <a:gdLst>
                <a:gd name="T0" fmla="+- 0 3696 3696"/>
                <a:gd name="T1" fmla="*/ T0 w 177"/>
                <a:gd name="T2" fmla="+- 0 3873 3696"/>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8" name="Group 39"/>
          <p:cNvGrpSpPr>
            <a:grpSpLocks/>
          </p:cNvGrpSpPr>
          <p:nvPr/>
        </p:nvGrpSpPr>
        <p:grpSpPr bwMode="auto">
          <a:xfrm>
            <a:off x="2516188" y="8310563"/>
            <a:ext cx="112712" cy="1587"/>
            <a:chOff x="3962" y="12368"/>
            <a:chExt cx="177" cy="2"/>
          </a:xfrm>
        </p:grpSpPr>
        <p:sp>
          <p:nvSpPr>
            <p:cNvPr id="19" name="Freeform 40"/>
            <p:cNvSpPr>
              <a:spLocks/>
            </p:cNvSpPr>
            <p:nvPr/>
          </p:nvSpPr>
          <p:spPr bwMode="auto">
            <a:xfrm>
              <a:off x="3962" y="12368"/>
              <a:ext cx="177" cy="2"/>
            </a:xfrm>
            <a:custGeom>
              <a:avLst/>
              <a:gdLst>
                <a:gd name="T0" fmla="+- 0 3962 3962"/>
                <a:gd name="T1" fmla="*/ T0 w 177"/>
                <a:gd name="T2" fmla="+- 0 4140 3962"/>
                <a:gd name="T3" fmla="*/ T2 w 177"/>
              </a:gdLst>
              <a:ahLst/>
              <a:cxnLst>
                <a:cxn ang="0">
                  <a:pos x="T1" y="0"/>
                </a:cxn>
                <a:cxn ang="0">
                  <a:pos x="T3" y="0"/>
                </a:cxn>
              </a:cxnLst>
              <a:rect l="0" t="0" r="r" b="b"/>
              <a:pathLst>
                <a:path w="177">
                  <a:moveTo>
                    <a:pt x="0" y="0"/>
                  </a:moveTo>
                  <a:lnTo>
                    <a:pt x="178"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0" name="Group 37"/>
          <p:cNvGrpSpPr>
            <a:grpSpLocks/>
          </p:cNvGrpSpPr>
          <p:nvPr/>
        </p:nvGrpSpPr>
        <p:grpSpPr bwMode="auto">
          <a:xfrm>
            <a:off x="2686050" y="8310563"/>
            <a:ext cx="112713" cy="1587"/>
            <a:chOff x="4229" y="12368"/>
            <a:chExt cx="177" cy="2"/>
          </a:xfrm>
        </p:grpSpPr>
        <p:sp>
          <p:nvSpPr>
            <p:cNvPr id="21" name="Freeform 38"/>
            <p:cNvSpPr>
              <a:spLocks/>
            </p:cNvSpPr>
            <p:nvPr/>
          </p:nvSpPr>
          <p:spPr bwMode="auto">
            <a:xfrm>
              <a:off x="4229" y="12368"/>
              <a:ext cx="177" cy="2"/>
            </a:xfrm>
            <a:custGeom>
              <a:avLst/>
              <a:gdLst>
                <a:gd name="T0" fmla="+- 0 4229 4229"/>
                <a:gd name="T1" fmla="*/ T0 w 177"/>
                <a:gd name="T2" fmla="+- 0 4406 4229"/>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2" name="Group 35"/>
          <p:cNvGrpSpPr>
            <a:grpSpLocks/>
          </p:cNvGrpSpPr>
          <p:nvPr/>
        </p:nvGrpSpPr>
        <p:grpSpPr bwMode="auto">
          <a:xfrm>
            <a:off x="2854325" y="8310563"/>
            <a:ext cx="112713" cy="1587"/>
            <a:chOff x="4495" y="12368"/>
            <a:chExt cx="177" cy="2"/>
          </a:xfrm>
        </p:grpSpPr>
        <p:sp>
          <p:nvSpPr>
            <p:cNvPr id="23" name="Freeform 36"/>
            <p:cNvSpPr>
              <a:spLocks/>
            </p:cNvSpPr>
            <p:nvPr/>
          </p:nvSpPr>
          <p:spPr bwMode="auto">
            <a:xfrm>
              <a:off x="4495" y="12368"/>
              <a:ext cx="177" cy="2"/>
            </a:xfrm>
            <a:custGeom>
              <a:avLst/>
              <a:gdLst>
                <a:gd name="T0" fmla="+- 0 4495 4495"/>
                <a:gd name="T1" fmla="*/ T0 w 177"/>
                <a:gd name="T2" fmla="+- 0 4672 4495"/>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4" name="Group 33"/>
          <p:cNvGrpSpPr>
            <a:grpSpLocks/>
          </p:cNvGrpSpPr>
          <p:nvPr/>
        </p:nvGrpSpPr>
        <p:grpSpPr bwMode="auto">
          <a:xfrm>
            <a:off x="3022600" y="8310563"/>
            <a:ext cx="112713" cy="1587"/>
            <a:chOff x="4761" y="12368"/>
            <a:chExt cx="177" cy="2"/>
          </a:xfrm>
        </p:grpSpPr>
        <p:sp>
          <p:nvSpPr>
            <p:cNvPr id="25" name="Freeform 34"/>
            <p:cNvSpPr>
              <a:spLocks/>
            </p:cNvSpPr>
            <p:nvPr/>
          </p:nvSpPr>
          <p:spPr bwMode="auto">
            <a:xfrm>
              <a:off x="4761" y="12368"/>
              <a:ext cx="177" cy="2"/>
            </a:xfrm>
            <a:custGeom>
              <a:avLst/>
              <a:gdLst>
                <a:gd name="T0" fmla="+- 0 4761 4761"/>
                <a:gd name="T1" fmla="*/ T0 w 177"/>
                <a:gd name="T2" fmla="+- 0 4939 4761"/>
                <a:gd name="T3" fmla="*/ T2 w 177"/>
              </a:gdLst>
              <a:ahLst/>
              <a:cxnLst>
                <a:cxn ang="0">
                  <a:pos x="T1" y="0"/>
                </a:cxn>
                <a:cxn ang="0">
                  <a:pos x="T3" y="0"/>
                </a:cxn>
              </a:cxnLst>
              <a:rect l="0" t="0" r="r" b="b"/>
              <a:pathLst>
                <a:path w="177">
                  <a:moveTo>
                    <a:pt x="0" y="0"/>
                  </a:moveTo>
                  <a:lnTo>
                    <a:pt x="178"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6" name="Group 31"/>
          <p:cNvGrpSpPr>
            <a:grpSpLocks/>
          </p:cNvGrpSpPr>
          <p:nvPr/>
        </p:nvGrpSpPr>
        <p:grpSpPr bwMode="auto">
          <a:xfrm>
            <a:off x="3194050" y="8310563"/>
            <a:ext cx="112713" cy="1587"/>
            <a:chOff x="5030" y="12368"/>
            <a:chExt cx="177" cy="2"/>
          </a:xfrm>
        </p:grpSpPr>
        <p:sp>
          <p:nvSpPr>
            <p:cNvPr id="27" name="Freeform 32"/>
            <p:cNvSpPr>
              <a:spLocks/>
            </p:cNvSpPr>
            <p:nvPr/>
          </p:nvSpPr>
          <p:spPr bwMode="auto">
            <a:xfrm>
              <a:off x="5030" y="12368"/>
              <a:ext cx="177" cy="2"/>
            </a:xfrm>
            <a:custGeom>
              <a:avLst/>
              <a:gdLst>
                <a:gd name="T0" fmla="+- 0 5030 5030"/>
                <a:gd name="T1" fmla="*/ T0 w 177"/>
                <a:gd name="T2" fmla="+- 0 5207 5030"/>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8" name="Group 29"/>
          <p:cNvGrpSpPr>
            <a:grpSpLocks/>
          </p:cNvGrpSpPr>
          <p:nvPr/>
        </p:nvGrpSpPr>
        <p:grpSpPr bwMode="auto">
          <a:xfrm>
            <a:off x="3362325" y="8310563"/>
            <a:ext cx="112713" cy="1587"/>
            <a:chOff x="5294" y="12368"/>
            <a:chExt cx="177" cy="2"/>
          </a:xfrm>
        </p:grpSpPr>
        <p:sp>
          <p:nvSpPr>
            <p:cNvPr id="29" name="Freeform 30"/>
            <p:cNvSpPr>
              <a:spLocks/>
            </p:cNvSpPr>
            <p:nvPr/>
          </p:nvSpPr>
          <p:spPr bwMode="auto">
            <a:xfrm>
              <a:off x="5294" y="12368"/>
              <a:ext cx="177" cy="2"/>
            </a:xfrm>
            <a:custGeom>
              <a:avLst/>
              <a:gdLst>
                <a:gd name="T0" fmla="+- 0 5294 5294"/>
                <a:gd name="T1" fmla="*/ T0 w 177"/>
                <a:gd name="T2" fmla="+- 0 5471 5294"/>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30" name="Group 27"/>
          <p:cNvGrpSpPr>
            <a:grpSpLocks/>
          </p:cNvGrpSpPr>
          <p:nvPr/>
        </p:nvGrpSpPr>
        <p:grpSpPr bwMode="auto">
          <a:xfrm>
            <a:off x="3532188" y="8310563"/>
            <a:ext cx="112712" cy="1587"/>
            <a:chOff x="5563" y="12368"/>
            <a:chExt cx="177" cy="2"/>
          </a:xfrm>
        </p:grpSpPr>
        <p:sp>
          <p:nvSpPr>
            <p:cNvPr id="31" name="Freeform 28"/>
            <p:cNvSpPr>
              <a:spLocks/>
            </p:cNvSpPr>
            <p:nvPr/>
          </p:nvSpPr>
          <p:spPr bwMode="auto">
            <a:xfrm>
              <a:off x="5563" y="12368"/>
              <a:ext cx="177" cy="2"/>
            </a:xfrm>
            <a:custGeom>
              <a:avLst/>
              <a:gdLst>
                <a:gd name="T0" fmla="+- 0 5563 5563"/>
                <a:gd name="T1" fmla="*/ T0 w 177"/>
                <a:gd name="T2" fmla="+- 0 5740 5563"/>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576" name="Group 25"/>
          <p:cNvGrpSpPr>
            <a:grpSpLocks/>
          </p:cNvGrpSpPr>
          <p:nvPr/>
        </p:nvGrpSpPr>
        <p:grpSpPr bwMode="auto">
          <a:xfrm>
            <a:off x="3702050" y="8310563"/>
            <a:ext cx="112713" cy="1587"/>
            <a:chOff x="5829" y="12368"/>
            <a:chExt cx="177" cy="2"/>
          </a:xfrm>
        </p:grpSpPr>
        <p:sp>
          <p:nvSpPr>
            <p:cNvPr id="152577" name="Freeform 26"/>
            <p:cNvSpPr>
              <a:spLocks/>
            </p:cNvSpPr>
            <p:nvPr/>
          </p:nvSpPr>
          <p:spPr bwMode="auto">
            <a:xfrm>
              <a:off x="5829" y="12368"/>
              <a:ext cx="177" cy="2"/>
            </a:xfrm>
            <a:custGeom>
              <a:avLst/>
              <a:gdLst>
                <a:gd name="T0" fmla="+- 0 5829 5829"/>
                <a:gd name="T1" fmla="*/ T0 w 177"/>
                <a:gd name="T2" fmla="+- 0 6006 5829"/>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578" name="Group 23"/>
          <p:cNvGrpSpPr>
            <a:grpSpLocks/>
          </p:cNvGrpSpPr>
          <p:nvPr/>
        </p:nvGrpSpPr>
        <p:grpSpPr bwMode="auto">
          <a:xfrm>
            <a:off x="3871913" y="8310563"/>
            <a:ext cx="112712" cy="1587"/>
            <a:chOff x="6098" y="12368"/>
            <a:chExt cx="177" cy="2"/>
          </a:xfrm>
        </p:grpSpPr>
        <p:sp>
          <p:nvSpPr>
            <p:cNvPr id="152584" name="Freeform 24"/>
            <p:cNvSpPr>
              <a:spLocks/>
            </p:cNvSpPr>
            <p:nvPr/>
          </p:nvSpPr>
          <p:spPr bwMode="auto">
            <a:xfrm>
              <a:off x="6098" y="12368"/>
              <a:ext cx="177" cy="2"/>
            </a:xfrm>
            <a:custGeom>
              <a:avLst/>
              <a:gdLst>
                <a:gd name="T0" fmla="+- 0 6098 6098"/>
                <a:gd name="T1" fmla="*/ T0 w 177"/>
                <a:gd name="T2" fmla="+- 0 6275 6098"/>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585" name="Group 21"/>
          <p:cNvGrpSpPr>
            <a:grpSpLocks/>
          </p:cNvGrpSpPr>
          <p:nvPr/>
        </p:nvGrpSpPr>
        <p:grpSpPr bwMode="auto">
          <a:xfrm>
            <a:off x="4041775" y="8310563"/>
            <a:ext cx="112713" cy="1587"/>
            <a:chOff x="6364" y="12368"/>
            <a:chExt cx="177" cy="2"/>
          </a:xfrm>
        </p:grpSpPr>
        <p:sp>
          <p:nvSpPr>
            <p:cNvPr id="152586" name="Freeform 22"/>
            <p:cNvSpPr>
              <a:spLocks/>
            </p:cNvSpPr>
            <p:nvPr/>
          </p:nvSpPr>
          <p:spPr bwMode="auto">
            <a:xfrm>
              <a:off x="6364" y="12368"/>
              <a:ext cx="177" cy="2"/>
            </a:xfrm>
            <a:custGeom>
              <a:avLst/>
              <a:gdLst>
                <a:gd name="T0" fmla="+- 0 6364 6364"/>
                <a:gd name="T1" fmla="*/ T0 w 177"/>
                <a:gd name="T2" fmla="+- 0 6541 6364"/>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587" name="Group 19"/>
          <p:cNvGrpSpPr>
            <a:grpSpLocks/>
          </p:cNvGrpSpPr>
          <p:nvPr/>
        </p:nvGrpSpPr>
        <p:grpSpPr bwMode="auto">
          <a:xfrm>
            <a:off x="4210050" y="8310563"/>
            <a:ext cx="112713" cy="1587"/>
            <a:chOff x="6630" y="12368"/>
            <a:chExt cx="177" cy="2"/>
          </a:xfrm>
        </p:grpSpPr>
        <p:sp>
          <p:nvSpPr>
            <p:cNvPr id="152588" name="Freeform 20"/>
            <p:cNvSpPr>
              <a:spLocks/>
            </p:cNvSpPr>
            <p:nvPr/>
          </p:nvSpPr>
          <p:spPr bwMode="auto">
            <a:xfrm>
              <a:off x="6630" y="12368"/>
              <a:ext cx="177" cy="2"/>
            </a:xfrm>
            <a:custGeom>
              <a:avLst/>
              <a:gdLst>
                <a:gd name="T0" fmla="+- 0 6630 6630"/>
                <a:gd name="T1" fmla="*/ T0 w 177"/>
                <a:gd name="T2" fmla="+- 0 6808 6630"/>
                <a:gd name="T3" fmla="*/ T2 w 177"/>
              </a:gdLst>
              <a:ahLst/>
              <a:cxnLst>
                <a:cxn ang="0">
                  <a:pos x="T1" y="0"/>
                </a:cxn>
                <a:cxn ang="0">
                  <a:pos x="T3" y="0"/>
                </a:cxn>
              </a:cxnLst>
              <a:rect l="0" t="0" r="r" b="b"/>
              <a:pathLst>
                <a:path w="177">
                  <a:moveTo>
                    <a:pt x="0" y="0"/>
                  </a:moveTo>
                  <a:lnTo>
                    <a:pt x="178"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589" name="Group 17"/>
          <p:cNvGrpSpPr>
            <a:grpSpLocks/>
          </p:cNvGrpSpPr>
          <p:nvPr/>
        </p:nvGrpSpPr>
        <p:grpSpPr bwMode="auto">
          <a:xfrm>
            <a:off x="4379913" y="8310563"/>
            <a:ext cx="112712" cy="1587"/>
            <a:chOff x="6897" y="12368"/>
            <a:chExt cx="177" cy="2"/>
          </a:xfrm>
        </p:grpSpPr>
        <p:sp>
          <p:nvSpPr>
            <p:cNvPr id="152590" name="Freeform 18"/>
            <p:cNvSpPr>
              <a:spLocks/>
            </p:cNvSpPr>
            <p:nvPr/>
          </p:nvSpPr>
          <p:spPr bwMode="auto">
            <a:xfrm>
              <a:off x="6897" y="12368"/>
              <a:ext cx="177" cy="2"/>
            </a:xfrm>
            <a:custGeom>
              <a:avLst/>
              <a:gdLst>
                <a:gd name="T0" fmla="+- 0 6897 6897"/>
                <a:gd name="T1" fmla="*/ T0 w 177"/>
                <a:gd name="T2" fmla="+- 0 7074 6897"/>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591" name="Group 15"/>
          <p:cNvGrpSpPr>
            <a:grpSpLocks/>
          </p:cNvGrpSpPr>
          <p:nvPr/>
        </p:nvGrpSpPr>
        <p:grpSpPr bwMode="auto">
          <a:xfrm>
            <a:off x="4548188" y="8310563"/>
            <a:ext cx="112712" cy="1587"/>
            <a:chOff x="7163" y="12368"/>
            <a:chExt cx="177" cy="2"/>
          </a:xfrm>
        </p:grpSpPr>
        <p:sp>
          <p:nvSpPr>
            <p:cNvPr id="152592" name="Freeform 16"/>
            <p:cNvSpPr>
              <a:spLocks/>
            </p:cNvSpPr>
            <p:nvPr/>
          </p:nvSpPr>
          <p:spPr bwMode="auto">
            <a:xfrm>
              <a:off x="7163" y="12368"/>
              <a:ext cx="177" cy="2"/>
            </a:xfrm>
            <a:custGeom>
              <a:avLst/>
              <a:gdLst>
                <a:gd name="T0" fmla="+- 0 7163 7163"/>
                <a:gd name="T1" fmla="*/ T0 w 177"/>
                <a:gd name="T2" fmla="+- 0 7340 7163"/>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593" name="Group 13"/>
          <p:cNvGrpSpPr>
            <a:grpSpLocks/>
          </p:cNvGrpSpPr>
          <p:nvPr/>
        </p:nvGrpSpPr>
        <p:grpSpPr bwMode="auto">
          <a:xfrm>
            <a:off x="4719638" y="8310563"/>
            <a:ext cx="112712" cy="1587"/>
            <a:chOff x="7432" y="12368"/>
            <a:chExt cx="177" cy="2"/>
          </a:xfrm>
        </p:grpSpPr>
        <p:sp>
          <p:nvSpPr>
            <p:cNvPr id="152594" name="Freeform 14"/>
            <p:cNvSpPr>
              <a:spLocks/>
            </p:cNvSpPr>
            <p:nvPr/>
          </p:nvSpPr>
          <p:spPr bwMode="auto">
            <a:xfrm>
              <a:off x="7432" y="12368"/>
              <a:ext cx="177" cy="2"/>
            </a:xfrm>
            <a:custGeom>
              <a:avLst/>
              <a:gdLst>
                <a:gd name="T0" fmla="+- 0 7432 7432"/>
                <a:gd name="T1" fmla="*/ T0 w 177"/>
                <a:gd name="T2" fmla="+- 0 7609 7432"/>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595" name="Group 11"/>
          <p:cNvGrpSpPr>
            <a:grpSpLocks/>
          </p:cNvGrpSpPr>
          <p:nvPr/>
        </p:nvGrpSpPr>
        <p:grpSpPr bwMode="auto">
          <a:xfrm>
            <a:off x="4886325" y="8310563"/>
            <a:ext cx="112713" cy="1587"/>
            <a:chOff x="7696" y="12368"/>
            <a:chExt cx="177" cy="2"/>
          </a:xfrm>
        </p:grpSpPr>
        <p:sp>
          <p:nvSpPr>
            <p:cNvPr id="152596" name="Freeform 12"/>
            <p:cNvSpPr>
              <a:spLocks/>
            </p:cNvSpPr>
            <p:nvPr/>
          </p:nvSpPr>
          <p:spPr bwMode="auto">
            <a:xfrm>
              <a:off x="7696" y="12368"/>
              <a:ext cx="177" cy="2"/>
            </a:xfrm>
            <a:custGeom>
              <a:avLst/>
              <a:gdLst>
                <a:gd name="T0" fmla="+- 0 7696 7696"/>
                <a:gd name="T1" fmla="*/ T0 w 177"/>
                <a:gd name="T2" fmla="+- 0 7873 7696"/>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597" name="Group 9"/>
          <p:cNvGrpSpPr>
            <a:grpSpLocks/>
          </p:cNvGrpSpPr>
          <p:nvPr/>
        </p:nvGrpSpPr>
        <p:grpSpPr bwMode="auto">
          <a:xfrm>
            <a:off x="5057775" y="8310563"/>
            <a:ext cx="112713" cy="1587"/>
            <a:chOff x="7964" y="12368"/>
            <a:chExt cx="177" cy="2"/>
          </a:xfrm>
        </p:grpSpPr>
        <p:sp>
          <p:nvSpPr>
            <p:cNvPr id="152598" name="Freeform 10"/>
            <p:cNvSpPr>
              <a:spLocks/>
            </p:cNvSpPr>
            <p:nvPr/>
          </p:nvSpPr>
          <p:spPr bwMode="auto">
            <a:xfrm>
              <a:off x="7964" y="12368"/>
              <a:ext cx="177" cy="2"/>
            </a:xfrm>
            <a:custGeom>
              <a:avLst/>
              <a:gdLst>
                <a:gd name="T0" fmla="+- 0 7964 7964"/>
                <a:gd name="T1" fmla="*/ T0 w 177"/>
                <a:gd name="T2" fmla="+- 0 8142 7964"/>
                <a:gd name="T3" fmla="*/ T2 w 177"/>
              </a:gdLst>
              <a:ahLst/>
              <a:cxnLst>
                <a:cxn ang="0">
                  <a:pos x="T1" y="0"/>
                </a:cxn>
                <a:cxn ang="0">
                  <a:pos x="T3" y="0"/>
                </a:cxn>
              </a:cxnLst>
              <a:rect l="0" t="0" r="r" b="b"/>
              <a:pathLst>
                <a:path w="177">
                  <a:moveTo>
                    <a:pt x="0" y="0"/>
                  </a:moveTo>
                  <a:lnTo>
                    <a:pt x="178"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599" name="Group 7"/>
          <p:cNvGrpSpPr>
            <a:grpSpLocks/>
          </p:cNvGrpSpPr>
          <p:nvPr/>
        </p:nvGrpSpPr>
        <p:grpSpPr bwMode="auto">
          <a:xfrm>
            <a:off x="5226050" y="8310563"/>
            <a:ext cx="112713" cy="1587"/>
            <a:chOff x="8231" y="12368"/>
            <a:chExt cx="177" cy="2"/>
          </a:xfrm>
        </p:grpSpPr>
        <p:sp>
          <p:nvSpPr>
            <p:cNvPr id="152600" name="Freeform 8"/>
            <p:cNvSpPr>
              <a:spLocks/>
            </p:cNvSpPr>
            <p:nvPr/>
          </p:nvSpPr>
          <p:spPr bwMode="auto">
            <a:xfrm>
              <a:off x="8231" y="12368"/>
              <a:ext cx="177" cy="2"/>
            </a:xfrm>
            <a:custGeom>
              <a:avLst/>
              <a:gdLst>
                <a:gd name="T0" fmla="+- 0 8231 8231"/>
                <a:gd name="T1" fmla="*/ T0 w 177"/>
                <a:gd name="T2" fmla="+- 0 8408 8231"/>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601" name="Group 5"/>
          <p:cNvGrpSpPr>
            <a:grpSpLocks/>
          </p:cNvGrpSpPr>
          <p:nvPr/>
        </p:nvGrpSpPr>
        <p:grpSpPr bwMode="auto">
          <a:xfrm>
            <a:off x="5397500" y="8310563"/>
            <a:ext cx="112713" cy="1587"/>
            <a:chOff x="8499" y="12368"/>
            <a:chExt cx="177" cy="2"/>
          </a:xfrm>
        </p:grpSpPr>
        <p:sp>
          <p:nvSpPr>
            <p:cNvPr id="152602" name="Freeform 6"/>
            <p:cNvSpPr>
              <a:spLocks/>
            </p:cNvSpPr>
            <p:nvPr/>
          </p:nvSpPr>
          <p:spPr bwMode="auto">
            <a:xfrm>
              <a:off x="8499" y="12368"/>
              <a:ext cx="177" cy="2"/>
            </a:xfrm>
            <a:custGeom>
              <a:avLst/>
              <a:gdLst>
                <a:gd name="T0" fmla="+- 0 8499 8499"/>
                <a:gd name="T1" fmla="*/ T0 w 177"/>
                <a:gd name="T2" fmla="+- 0 8677 8499"/>
                <a:gd name="T3" fmla="*/ T2 w 177"/>
              </a:gdLst>
              <a:ahLst/>
              <a:cxnLst>
                <a:cxn ang="0">
                  <a:pos x="T1" y="0"/>
                </a:cxn>
                <a:cxn ang="0">
                  <a:pos x="T3" y="0"/>
                </a:cxn>
              </a:cxnLst>
              <a:rect l="0" t="0" r="r" b="b"/>
              <a:pathLst>
                <a:path w="177">
                  <a:moveTo>
                    <a:pt x="0" y="0"/>
                  </a:moveTo>
                  <a:lnTo>
                    <a:pt x="178"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603" name="Group 3"/>
          <p:cNvGrpSpPr>
            <a:grpSpLocks/>
          </p:cNvGrpSpPr>
          <p:nvPr/>
        </p:nvGrpSpPr>
        <p:grpSpPr bwMode="auto">
          <a:xfrm>
            <a:off x="5565775" y="8310563"/>
            <a:ext cx="112713" cy="1587"/>
            <a:chOff x="8766" y="12368"/>
            <a:chExt cx="177" cy="2"/>
          </a:xfrm>
        </p:grpSpPr>
        <p:sp>
          <p:nvSpPr>
            <p:cNvPr id="152604" name="Freeform 4"/>
            <p:cNvSpPr>
              <a:spLocks/>
            </p:cNvSpPr>
            <p:nvPr/>
          </p:nvSpPr>
          <p:spPr bwMode="auto">
            <a:xfrm>
              <a:off x="8766" y="12368"/>
              <a:ext cx="177" cy="2"/>
            </a:xfrm>
            <a:custGeom>
              <a:avLst/>
              <a:gdLst>
                <a:gd name="T0" fmla="+- 0 8766 8766"/>
                <a:gd name="T1" fmla="*/ T0 w 177"/>
                <a:gd name="T2" fmla="+- 0 8943 8766"/>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2605" name="Group 1"/>
          <p:cNvGrpSpPr>
            <a:grpSpLocks/>
          </p:cNvGrpSpPr>
          <p:nvPr/>
        </p:nvGrpSpPr>
        <p:grpSpPr bwMode="auto">
          <a:xfrm>
            <a:off x="5735638" y="8310563"/>
            <a:ext cx="112712" cy="1587"/>
            <a:chOff x="9032" y="12368"/>
            <a:chExt cx="177" cy="2"/>
          </a:xfrm>
        </p:grpSpPr>
        <p:sp>
          <p:nvSpPr>
            <p:cNvPr id="152606" name="Freeform 2"/>
            <p:cNvSpPr>
              <a:spLocks/>
            </p:cNvSpPr>
            <p:nvPr/>
          </p:nvSpPr>
          <p:spPr bwMode="auto">
            <a:xfrm>
              <a:off x="9032" y="12368"/>
              <a:ext cx="177" cy="2"/>
            </a:xfrm>
            <a:custGeom>
              <a:avLst/>
              <a:gdLst>
                <a:gd name="T0" fmla="+- 0 9032 9032"/>
                <a:gd name="T1" fmla="*/ T0 w 177"/>
                <a:gd name="T2" fmla="+- 0 9209 9032"/>
                <a:gd name="T3" fmla="*/ T2 w 177"/>
              </a:gdLst>
              <a:ahLst/>
              <a:cxnLst>
                <a:cxn ang="0">
                  <a:pos x="T1" y="0"/>
                </a:cxn>
                <a:cxn ang="0">
                  <a:pos x="T3" y="0"/>
                </a:cxn>
              </a:cxnLst>
              <a:rect l="0" t="0" r="r" b="b"/>
              <a:pathLst>
                <a:path w="177">
                  <a:moveTo>
                    <a:pt x="0" y="0"/>
                  </a:moveTo>
                  <a:lnTo>
                    <a:pt x="177" y="0"/>
                  </a:lnTo>
                </a:path>
              </a:pathLst>
            </a:custGeom>
            <a:noFill/>
            <a:ln w="6433">
              <a:solidFill>
                <a:srgbClr val="221E1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93" name="Rectangle 113"/>
          <p:cNvSpPr>
            <a:spLocks noChangeArrowheads="1"/>
          </p:cNvSpPr>
          <p:nvPr/>
        </p:nvSpPr>
        <p:spPr bwMode="auto">
          <a:xfrm>
            <a:off x="1022350" y="34020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422400" algn="l"/>
                <a:tab pos="68326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pic>
        <p:nvPicPr>
          <p:cNvPr id="2162" name="Picture 1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1" y="2398251"/>
            <a:ext cx="8915400" cy="20075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6" name="TextBox 95"/>
          <p:cNvSpPr txBox="1"/>
          <p:nvPr/>
        </p:nvSpPr>
        <p:spPr>
          <a:xfrm>
            <a:off x="76201" y="4572000"/>
            <a:ext cx="8915399" cy="1569660"/>
          </a:xfrm>
          <a:prstGeom prst="rect">
            <a:avLst/>
          </a:prstGeom>
          <a:noFill/>
        </p:spPr>
        <p:txBody>
          <a:bodyPr wrap="square" rtlCol="0">
            <a:spAutoFit/>
          </a:bodyPr>
          <a:lstStyle/>
          <a:p>
            <a:pPr lvl="1"/>
            <a:r>
              <a:rPr lang="en-US" sz="3000" dirty="0"/>
              <a:t>Box 2 of Part 1 of Form 410 should only be checked </a:t>
            </a:r>
            <a:r>
              <a:rPr lang="en-US" sz="3000" b="1" dirty="0"/>
              <a:t>Yes</a:t>
            </a:r>
            <a:r>
              <a:rPr lang="en-US" sz="3000" dirty="0"/>
              <a:t> if the claim was acquired by the entity filing the PoC after the filing of the bankruptcy case</a:t>
            </a:r>
          </a:p>
        </p:txBody>
      </p:sp>
    </p:spTree>
    <p:extLst>
      <p:ext uri="{BB962C8B-B14F-4D97-AF65-F5344CB8AC3E}">
        <p14:creationId xmlns:p14="http://schemas.microsoft.com/office/powerpoint/2010/main" val="130292067"/>
      </p:ext>
    </p:extLst>
  </p:cSld>
  <p:clrMapOvr>
    <a:masterClrMapping/>
  </p:clrMapOvr>
  <p:transition>
    <p:random/>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dirty="0"/>
          </a:p>
        </p:txBody>
      </p:sp>
      <p:sp>
        <p:nvSpPr>
          <p:cNvPr id="152581" name="Rectangle 5"/>
          <p:cNvSpPr>
            <a:spLocks noGrp="1" noChangeArrowheads="1"/>
          </p:cNvSpPr>
          <p:nvPr>
            <p:ph type="title"/>
          </p:nvPr>
        </p:nvSpPr>
        <p:spPr>
          <a:xfrm>
            <a:off x="2819400" y="274638"/>
            <a:ext cx="5867400" cy="1143000"/>
          </a:xfrm>
        </p:spPr>
        <p:txBody>
          <a:bodyPr>
            <a:normAutofit/>
          </a:bodyPr>
          <a:lstStyle/>
          <a:p>
            <a:pPr algn="ctr"/>
            <a:r>
              <a:rPr lang="en-US" sz="4000" dirty="0"/>
              <a:t>Proofs of Claim</a:t>
            </a:r>
          </a:p>
        </p:txBody>
      </p:sp>
      <p:sp>
        <p:nvSpPr>
          <p:cNvPr id="152582" name="Rectangle 6"/>
          <p:cNvSpPr>
            <a:spLocks noGrp="1" noChangeArrowheads="1"/>
          </p:cNvSpPr>
          <p:nvPr>
            <p:ph idx="1"/>
          </p:nvPr>
        </p:nvSpPr>
        <p:spPr>
          <a:xfrm>
            <a:off x="152400" y="2362200"/>
            <a:ext cx="8458200" cy="2286000"/>
          </a:xfrm>
          <a:noFill/>
          <a:ln/>
        </p:spPr>
        <p:txBody>
          <a:bodyPr>
            <a:normAutofit/>
          </a:bodyPr>
          <a:lstStyle/>
          <a:p>
            <a:pPr marL="0" indent="0" algn="just">
              <a:lnSpc>
                <a:spcPct val="80000"/>
              </a:lnSpc>
              <a:buNone/>
            </a:pPr>
            <a:r>
              <a:rPr lang="en-US" b="1" dirty="0"/>
              <a:t>Loan Payment History from the First Date of Default</a:t>
            </a:r>
          </a:p>
          <a:p>
            <a:pPr marL="0" indent="0" algn="just">
              <a:buNone/>
            </a:pPr>
            <a:r>
              <a:rPr lang="en-US" sz="2800" dirty="0"/>
              <a:t>Beginning with the First Date of Default, enter:</a:t>
            </a:r>
          </a:p>
          <a:p>
            <a:pPr lvl="1" algn="just"/>
            <a:r>
              <a:rPr lang="en-US" dirty="0"/>
              <a:t>the date of the default in Column A</a:t>
            </a:r>
          </a:p>
          <a:p>
            <a:pPr lvl="1" algn="just"/>
            <a:r>
              <a:rPr lang="en-US" dirty="0"/>
              <a:t>amount incurred in Column D</a:t>
            </a:r>
          </a:p>
          <a:p>
            <a:pPr lvl="1" algn="just"/>
            <a:r>
              <a:rPr lang="en-US" dirty="0"/>
              <a:t>description of the charge in Column E</a:t>
            </a:r>
          </a:p>
          <a:p>
            <a:pPr lvl="1" algn="just"/>
            <a:r>
              <a:rPr lang="en-US" dirty="0"/>
              <a:t>principal balance, escrow balance, and unapplied or suspense funds balance as of that date in Columns M, O, and Q, respectively</a:t>
            </a:r>
          </a:p>
          <a:p>
            <a:pPr marL="0" indent="0" algn="just">
              <a:buNone/>
            </a:pPr>
            <a:endParaRPr lang="en-US" sz="2800" dirty="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NACTT Guidelines – Form 410A</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 y="4724400"/>
            <a:ext cx="8778240" cy="18594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 name="Straight Arrow Connector 2"/>
          <p:cNvCxnSpPr/>
          <p:nvPr/>
        </p:nvCxnSpPr>
        <p:spPr>
          <a:xfrm>
            <a:off x="4800600" y="4419600"/>
            <a:ext cx="1828800" cy="160020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5181600" y="4419600"/>
            <a:ext cx="2362200" cy="160020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943600" y="4419600"/>
            <a:ext cx="2514600" cy="160020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1471665"/>
      </p:ext>
    </p:extLst>
  </p:cSld>
  <p:clrMapOvr>
    <a:masterClrMapping/>
  </p:clrMapOvr>
  <p:transition>
    <p:random/>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1" name="Rectangle 5"/>
          <p:cNvSpPr>
            <a:spLocks noGrp="1" noChangeArrowheads="1"/>
          </p:cNvSpPr>
          <p:nvPr>
            <p:ph type="title"/>
          </p:nvPr>
        </p:nvSpPr>
        <p:spPr>
          <a:xfrm>
            <a:off x="2819400" y="274638"/>
            <a:ext cx="5867400" cy="1143000"/>
          </a:xfrm>
        </p:spPr>
        <p:txBody>
          <a:bodyPr>
            <a:normAutofit/>
          </a:bodyPr>
          <a:lstStyle/>
          <a:p>
            <a:pPr algn="ctr"/>
            <a:r>
              <a:rPr lang="en-US" sz="4000" dirty="0"/>
              <a:t>Proofs of Claim</a:t>
            </a:r>
          </a:p>
        </p:txBody>
      </p:sp>
      <p:sp>
        <p:nvSpPr>
          <p:cNvPr id="152582" name="Rectangle 6"/>
          <p:cNvSpPr>
            <a:spLocks noGrp="1" noChangeArrowheads="1"/>
          </p:cNvSpPr>
          <p:nvPr>
            <p:ph idx="1"/>
          </p:nvPr>
        </p:nvSpPr>
        <p:spPr>
          <a:xfrm>
            <a:off x="152400" y="2362200"/>
            <a:ext cx="8458200" cy="4267200"/>
          </a:xfrm>
          <a:noFill/>
          <a:ln/>
        </p:spPr>
        <p:txBody>
          <a:bodyPr>
            <a:normAutofit fontScale="77500" lnSpcReduction="20000"/>
          </a:bodyPr>
          <a:lstStyle/>
          <a:p>
            <a:pPr marL="0" indent="0">
              <a:buNone/>
            </a:pPr>
            <a:r>
              <a:rPr lang="en-US" dirty="0"/>
              <a:t>For:</a:t>
            </a:r>
          </a:p>
          <a:p>
            <a:pPr lvl="1"/>
            <a:r>
              <a:rPr lang="en-US" dirty="0"/>
              <a:t>(1) all subsequently accruing installment payments; </a:t>
            </a:r>
          </a:p>
          <a:p>
            <a:pPr lvl="1"/>
            <a:r>
              <a:rPr lang="en-US" dirty="0"/>
              <a:t>(2) any subsequent payment received;</a:t>
            </a:r>
          </a:p>
          <a:p>
            <a:pPr lvl="1"/>
            <a:r>
              <a:rPr lang="en-US" dirty="0"/>
              <a:t>(3) any fee, charge, or amount incurred; and</a:t>
            </a:r>
          </a:p>
          <a:p>
            <a:pPr lvl="1"/>
            <a:r>
              <a:rPr lang="en-US" dirty="0"/>
              <a:t>(4) any escrow charge satisfied since the date of first default</a:t>
            </a:r>
            <a:endParaRPr lang="en-US" b="1" dirty="0"/>
          </a:p>
          <a:p>
            <a:pPr marL="0" indent="0">
              <a:buNone/>
            </a:pPr>
            <a:endParaRPr lang="en-US" sz="2800" dirty="0"/>
          </a:p>
          <a:p>
            <a:pPr marL="0" indent="0">
              <a:buNone/>
            </a:pPr>
            <a:r>
              <a:rPr lang="en-US" sz="2800" dirty="0"/>
              <a:t>Enter the information in date order, showing:</a:t>
            </a:r>
          </a:p>
          <a:p>
            <a:pPr lvl="1"/>
            <a:r>
              <a:rPr lang="en-US" sz="2650" dirty="0"/>
              <a:t>the amount paid, accrued, or incurred</a:t>
            </a:r>
          </a:p>
          <a:p>
            <a:pPr lvl="1"/>
            <a:r>
              <a:rPr lang="en-US" sz="2650" dirty="0"/>
              <a:t>description of the transaction</a:t>
            </a:r>
          </a:p>
          <a:p>
            <a:pPr lvl="1"/>
            <a:r>
              <a:rPr lang="en-US" sz="2650" dirty="0"/>
              <a:t>contractual due date</a:t>
            </a:r>
          </a:p>
          <a:p>
            <a:pPr lvl="1"/>
            <a:r>
              <a:rPr lang="en-US" sz="2650" dirty="0"/>
              <a:t>how the amount was applied or assessed</a:t>
            </a:r>
          </a:p>
          <a:p>
            <a:pPr lvl="1"/>
            <a:r>
              <a:rPr lang="en-US" sz="2650" dirty="0"/>
              <a:t>the resulting principal balance, accrued interest balance, escrow balance, outstanding fees or charges balance, and the total unapplied funds held or in suspense</a:t>
            </a:r>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NACTT Guidelines – Form 410A</a:t>
            </a:r>
          </a:p>
        </p:txBody>
      </p:sp>
    </p:spTree>
    <p:extLst>
      <p:ext uri="{BB962C8B-B14F-4D97-AF65-F5344CB8AC3E}">
        <p14:creationId xmlns:p14="http://schemas.microsoft.com/office/powerpoint/2010/main" val="1053163144"/>
      </p:ext>
    </p:extLst>
  </p:cSld>
  <p:clrMapOvr>
    <a:masterClrMapping/>
  </p:clrMapOvr>
  <p:transition>
    <p:random/>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dirty="0"/>
          </a:p>
        </p:txBody>
      </p:sp>
      <p:sp>
        <p:nvSpPr>
          <p:cNvPr id="152581" name="Rectangle 5"/>
          <p:cNvSpPr>
            <a:spLocks noGrp="1" noChangeArrowheads="1"/>
          </p:cNvSpPr>
          <p:nvPr>
            <p:ph type="title"/>
          </p:nvPr>
        </p:nvSpPr>
        <p:spPr>
          <a:xfrm>
            <a:off x="2819400" y="274638"/>
            <a:ext cx="5867400" cy="1143000"/>
          </a:xfrm>
        </p:spPr>
        <p:txBody>
          <a:bodyPr>
            <a:normAutofit fontScale="90000"/>
          </a:bodyPr>
          <a:lstStyle/>
          <a:p>
            <a:pPr algn="ctr"/>
            <a:r>
              <a:rPr lang="en-US" sz="4000" dirty="0"/>
              <a:t>Revised</a:t>
            </a:r>
            <a:br>
              <a:rPr lang="en-US" sz="4000" dirty="0"/>
            </a:br>
            <a:r>
              <a:rPr lang="en-US" sz="4000" dirty="0"/>
              <a:t>Proof of Claim Forms</a:t>
            </a:r>
          </a:p>
        </p:txBody>
      </p:sp>
      <p:sp>
        <p:nvSpPr>
          <p:cNvPr id="152582" name="Rectangle 6"/>
          <p:cNvSpPr>
            <a:spLocks noGrp="1" noChangeArrowheads="1"/>
          </p:cNvSpPr>
          <p:nvPr>
            <p:ph idx="1"/>
          </p:nvPr>
        </p:nvSpPr>
        <p:spPr>
          <a:xfrm>
            <a:off x="152400" y="2362200"/>
            <a:ext cx="8458200" cy="2286000"/>
          </a:xfrm>
          <a:noFill/>
          <a:ln/>
        </p:spPr>
        <p:txBody>
          <a:bodyPr>
            <a:normAutofit/>
          </a:bodyPr>
          <a:lstStyle/>
          <a:p>
            <a:pPr marL="0" indent="0" algn="just">
              <a:lnSpc>
                <a:spcPct val="80000"/>
              </a:lnSpc>
              <a:buNone/>
            </a:pPr>
            <a:r>
              <a:rPr lang="en-US" b="1" dirty="0"/>
              <a:t>Loan Payment History from the First Date of Default</a:t>
            </a:r>
          </a:p>
          <a:p>
            <a:pPr marL="393192" lvl="1" indent="0">
              <a:lnSpc>
                <a:spcPct val="80000"/>
              </a:lnSpc>
              <a:buNone/>
            </a:pPr>
            <a:r>
              <a:rPr lang="en-US" sz="3000" dirty="0"/>
              <a:t>There is no reason the history cannot start the month before the first date of default (to show when the loan was last current).</a:t>
            </a:r>
          </a:p>
        </p:txBody>
      </p:sp>
      <p:sp>
        <p:nvSpPr>
          <p:cNvPr id="152583" name="Text Box 7"/>
          <p:cNvSpPr txBox="1">
            <a:spLocks noChangeArrowheads="1"/>
          </p:cNvSpPr>
          <p:nvPr/>
        </p:nvSpPr>
        <p:spPr bwMode="auto">
          <a:xfrm>
            <a:off x="0" y="1447800"/>
            <a:ext cx="8991600" cy="1631216"/>
          </a:xfrm>
          <a:prstGeom prst="rect">
            <a:avLst/>
          </a:prstGeom>
          <a:noFill/>
          <a:ln w="9525" algn="ctr">
            <a:noFill/>
            <a:miter lim="800000"/>
            <a:headEnd/>
            <a:tailEnd/>
          </a:ln>
          <a:effectLst/>
        </p:spPr>
        <p:txBody>
          <a:bodyPr wrap="square">
            <a:spAutoFit/>
          </a:bodyPr>
          <a:lstStyle/>
          <a:p>
            <a:pPr>
              <a:lnSpc>
                <a:spcPct val="100000"/>
              </a:lnSpc>
              <a:spcBef>
                <a:spcPct val="50000"/>
              </a:spcBef>
              <a:buClrTx/>
            </a:pPr>
            <a:r>
              <a:rPr lang="en-US" sz="4000" dirty="0">
                <a:solidFill>
                  <a:srgbClr val="00B050"/>
                </a:solidFill>
                <a:effectLst>
                  <a:outerShdw blurRad="38100" dist="38100" dir="2700000" algn="tl">
                    <a:srgbClr val="000000"/>
                  </a:outerShdw>
                </a:effectLst>
              </a:rPr>
              <a:t>NACTT Guidelines – Form 410A</a:t>
            </a:r>
          </a:p>
          <a:p>
            <a:pPr>
              <a:lnSpc>
                <a:spcPct val="100000"/>
              </a:lnSpc>
              <a:spcBef>
                <a:spcPct val="50000"/>
              </a:spcBef>
              <a:buClrTx/>
              <a:buFontTx/>
              <a:buNone/>
            </a:pPr>
            <a:endParaRPr lang="en-US" sz="4000" dirty="0">
              <a:solidFill>
                <a:srgbClr val="00B050"/>
              </a:solidFill>
              <a:effectLst>
                <a:outerShdw blurRad="38100" dist="38100" dir="2700000" algn="tl">
                  <a:srgbClr val="000000"/>
                </a:outerShdw>
              </a:effectLst>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 y="4724400"/>
            <a:ext cx="8778240" cy="18594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76208783"/>
      </p:ext>
    </p:extLst>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8613"/>
            <a:ext cx="6447501" cy="3880773"/>
          </a:xfrm>
        </p:spPr>
        <p:txBody>
          <a:bodyPr>
            <a:noAutofit/>
          </a:bodyPr>
          <a:lstStyle/>
          <a:p>
            <a:pPr algn="just"/>
            <a:r>
              <a:rPr lang="en-US" sz="2000" dirty="0"/>
              <a:t>On August 4, 2016, the Consumer Financial Protection Bureau (CFPB) released final rules, originally proposed in November 2014, amending nine major areas of the Mortgage Servicing Rules</a:t>
            </a:r>
          </a:p>
          <a:p>
            <a:pPr lvl="1" algn="just"/>
            <a:r>
              <a:rPr lang="en-US" sz="2000" dirty="0"/>
              <a:t>Most of the rules are effective 12-months after publication in the Federal Register (October 19, 2017)</a:t>
            </a:r>
          </a:p>
          <a:p>
            <a:pPr lvl="1" algn="just"/>
            <a:r>
              <a:rPr lang="en-US" sz="2000" dirty="0"/>
              <a:t>The provisions relating to successors in interest and periodic statements for borrowers in bankruptcy will take effect 18-months after publication in the Federal Register (April 19, 2018)</a:t>
            </a:r>
          </a:p>
        </p:txBody>
      </p:sp>
      <p:sp>
        <p:nvSpPr>
          <p:cNvPr id="5" name="Rectangle 5"/>
          <p:cNvSpPr txBox="1">
            <a:spLocks noChangeArrowheads="1"/>
          </p:cNvSpPr>
          <p:nvPr/>
        </p:nvSpPr>
        <p:spPr>
          <a:xfrm>
            <a:off x="248717" y="101816"/>
            <a:ext cx="8646566"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kern="1200">
                <a:solidFill>
                  <a:schemeClr val="tx1"/>
                </a:solidFill>
                <a:latin typeface="Arial" pitchFamily="34" charset="0"/>
                <a:ea typeface="+mj-ea"/>
                <a:cs typeface="Arial" pitchFamily="34" charset="0"/>
              </a:defRPr>
            </a:lvl1pPr>
          </a:lstStyle>
          <a:p>
            <a:pPr algn="ctr"/>
            <a:r>
              <a:rPr lang="en-US" sz="4000" dirty="0"/>
              <a:t>CFPB Amendments to Final Mortgage Servicing Rule</a:t>
            </a:r>
          </a:p>
        </p:txBody>
      </p:sp>
    </p:spTree>
    <p:extLst>
      <p:ext uri="{BB962C8B-B14F-4D97-AF65-F5344CB8AC3E}">
        <p14:creationId xmlns:p14="http://schemas.microsoft.com/office/powerpoint/2010/main" val="569761540"/>
      </p:ext>
    </p:extLst>
  </p:cSld>
  <p:clrMapOvr>
    <a:masterClrMapping/>
  </p:clrMapOvr>
  <p:transition>
    <p:random/>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dirty="0"/>
          </a:p>
        </p:txBody>
      </p:sp>
      <p:sp>
        <p:nvSpPr>
          <p:cNvPr id="152581" name="Rectangle 5"/>
          <p:cNvSpPr>
            <a:spLocks noGrp="1" noChangeArrowheads="1"/>
          </p:cNvSpPr>
          <p:nvPr>
            <p:ph type="title"/>
          </p:nvPr>
        </p:nvSpPr>
        <p:spPr>
          <a:xfrm>
            <a:off x="2819400" y="274638"/>
            <a:ext cx="5867400" cy="1143000"/>
          </a:xfrm>
        </p:spPr>
        <p:txBody>
          <a:bodyPr>
            <a:normAutofit fontScale="90000"/>
          </a:bodyPr>
          <a:lstStyle/>
          <a:p>
            <a:pPr algn="ctr"/>
            <a:r>
              <a:rPr lang="en-US" sz="4000" dirty="0"/>
              <a:t>Revised</a:t>
            </a:r>
            <a:br>
              <a:rPr lang="en-US" sz="4000" dirty="0"/>
            </a:br>
            <a:r>
              <a:rPr lang="en-US" sz="4000" dirty="0"/>
              <a:t>Proof of Claim Forms</a:t>
            </a:r>
          </a:p>
        </p:txBody>
      </p:sp>
      <p:sp>
        <p:nvSpPr>
          <p:cNvPr id="152582" name="Rectangle 6"/>
          <p:cNvSpPr>
            <a:spLocks noGrp="1" noChangeArrowheads="1"/>
          </p:cNvSpPr>
          <p:nvPr>
            <p:ph idx="1"/>
          </p:nvPr>
        </p:nvSpPr>
        <p:spPr>
          <a:xfrm>
            <a:off x="152400" y="2362200"/>
            <a:ext cx="8458200" cy="2286000"/>
          </a:xfrm>
          <a:noFill/>
          <a:ln/>
        </p:spPr>
        <p:txBody>
          <a:bodyPr>
            <a:normAutofit/>
          </a:bodyPr>
          <a:lstStyle/>
          <a:p>
            <a:pPr marL="0" indent="0" algn="just">
              <a:lnSpc>
                <a:spcPct val="80000"/>
              </a:lnSpc>
              <a:buNone/>
            </a:pPr>
            <a:r>
              <a:rPr lang="en-US" b="1" dirty="0"/>
              <a:t>Loan Payment History from the First Date of Default</a:t>
            </a:r>
          </a:p>
          <a:p>
            <a:pPr marL="0" indent="0" algn="just">
              <a:buNone/>
            </a:pPr>
            <a:endParaRPr lang="en-US" sz="2800" dirty="0"/>
          </a:p>
          <a:p>
            <a:pPr marL="0" indent="0" algn="just">
              <a:buNone/>
            </a:pPr>
            <a:r>
              <a:rPr lang="en-US" sz="2800" dirty="0"/>
              <a:t>Column N is for showing the accrued (i.e., running) interest balance for daily simple interest loans</a:t>
            </a:r>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pPr>
            <a:r>
              <a:rPr lang="en-US" sz="4000" dirty="0">
                <a:solidFill>
                  <a:srgbClr val="00B050"/>
                </a:solidFill>
                <a:effectLst>
                  <a:outerShdw blurRad="38100" dist="38100" dir="2700000" algn="tl">
                    <a:srgbClr val="000000"/>
                  </a:outerShdw>
                </a:effectLst>
              </a:rPr>
              <a:t>NACTT Guidelines – Column N</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 y="4724400"/>
            <a:ext cx="8778240" cy="18594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 name="Straight Arrow Connector 2"/>
          <p:cNvCxnSpPr/>
          <p:nvPr/>
        </p:nvCxnSpPr>
        <p:spPr>
          <a:xfrm>
            <a:off x="5943600" y="4267200"/>
            <a:ext cx="1143000" cy="182880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1731055"/>
      </p:ext>
    </p:extLst>
  </p:cSld>
  <p:clrMapOvr>
    <a:masterClrMapping/>
  </p:clrMapOvr>
  <p:transition>
    <p:random/>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1" name="Rectangle 5"/>
          <p:cNvSpPr>
            <a:spLocks noGrp="1" noChangeArrowheads="1"/>
          </p:cNvSpPr>
          <p:nvPr>
            <p:ph type="title"/>
          </p:nvPr>
        </p:nvSpPr>
        <p:spPr>
          <a:xfrm>
            <a:off x="2819400" y="274638"/>
            <a:ext cx="5867400" cy="1143000"/>
          </a:xfrm>
        </p:spPr>
        <p:txBody>
          <a:bodyPr>
            <a:normAutofit/>
          </a:bodyPr>
          <a:lstStyle/>
          <a:p>
            <a:pPr algn="ctr"/>
            <a:r>
              <a:rPr lang="en-US" sz="4800" dirty="0"/>
              <a:t>Proofs of Claim</a:t>
            </a:r>
          </a:p>
        </p:txBody>
      </p:sp>
      <p:sp>
        <p:nvSpPr>
          <p:cNvPr id="152583" name="Text Box 7"/>
          <p:cNvSpPr txBox="1">
            <a:spLocks noChangeArrowheads="1"/>
          </p:cNvSpPr>
          <p:nvPr/>
        </p:nvSpPr>
        <p:spPr bwMode="auto">
          <a:xfrm>
            <a:off x="0" y="1447800"/>
            <a:ext cx="8991600" cy="646331"/>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3600" dirty="0">
                <a:solidFill>
                  <a:srgbClr val="00B050"/>
                </a:solidFill>
                <a:effectLst>
                  <a:outerShdw blurRad="38100" dist="38100" dir="2700000" algn="tl">
                    <a:srgbClr val="000000"/>
                  </a:outerShdw>
                </a:effectLst>
              </a:rPr>
              <a:t>NACTT Guidelines – Funds on Hand</a:t>
            </a:r>
          </a:p>
        </p:txBody>
      </p:sp>
      <p:sp>
        <p:nvSpPr>
          <p:cNvPr id="11" name="Rectangle 6"/>
          <p:cNvSpPr txBox="1">
            <a:spLocks noChangeArrowheads="1"/>
          </p:cNvSpPr>
          <p:nvPr/>
        </p:nvSpPr>
        <p:spPr>
          <a:xfrm>
            <a:off x="152400" y="2362200"/>
            <a:ext cx="4343400" cy="4267200"/>
          </a:xfrm>
          <a:prstGeom prst="rect">
            <a:avLst/>
          </a:prstGeom>
          <a:noFill/>
          <a:ln/>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fontAlgn="auto">
              <a:lnSpc>
                <a:spcPct val="80000"/>
              </a:lnSpc>
              <a:spcAft>
                <a:spcPts val="0"/>
              </a:spcAft>
              <a:buFont typeface="Wingdings 2"/>
              <a:buNone/>
            </a:pPr>
            <a:r>
              <a:rPr lang="en-US" sz="3000" b="1" dirty="0">
                <a:effectLst/>
              </a:rPr>
              <a:t>Funds on Hand:</a:t>
            </a:r>
          </a:p>
          <a:p>
            <a:pPr lvl="1"/>
            <a:r>
              <a:rPr lang="en-US" sz="3000" dirty="0"/>
              <a:t>The field in Part 3 of Form 410A entitled “Less Funds on Hand” should be populated with the amount of funds in suspense at the time of the bankruptcy filing</a:t>
            </a:r>
          </a:p>
          <a:p>
            <a:pPr algn="just" fontAlgn="auto">
              <a:lnSpc>
                <a:spcPct val="100000"/>
              </a:lnSpc>
              <a:spcAft>
                <a:spcPts val="0"/>
              </a:spcAft>
            </a:pPr>
            <a:endParaRPr lang="en-US" sz="5100" dirty="0">
              <a:effectLst/>
            </a:endParaRPr>
          </a:p>
          <a:p>
            <a:pPr marL="0" indent="0" fontAlgn="auto">
              <a:lnSpc>
                <a:spcPct val="100000"/>
              </a:lnSpc>
              <a:spcAft>
                <a:spcPts val="0"/>
              </a:spcAft>
              <a:buFont typeface="Wingdings 2"/>
              <a:buNone/>
            </a:pPr>
            <a:endParaRPr lang="en-US" sz="2800" dirty="0">
              <a:effectLst/>
            </a:endParaRPr>
          </a:p>
        </p:txBody>
      </p:sp>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9714" y="2819399"/>
            <a:ext cx="4041290" cy="3200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5" name="Straight Arrow Connector 14"/>
          <p:cNvCxnSpPr/>
          <p:nvPr/>
        </p:nvCxnSpPr>
        <p:spPr>
          <a:xfrm>
            <a:off x="3733800" y="3695700"/>
            <a:ext cx="3581400" cy="160020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9140469"/>
      </p:ext>
    </p:extLst>
  </p:cSld>
  <p:clrMapOvr>
    <a:masterClrMapping/>
  </p:clrMapOvr>
  <p:transition>
    <p:random/>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dirty="0"/>
          </a:p>
        </p:txBody>
      </p:sp>
      <p:sp>
        <p:nvSpPr>
          <p:cNvPr id="152581" name="Rectangle 5"/>
          <p:cNvSpPr>
            <a:spLocks noGrp="1" noChangeArrowheads="1"/>
          </p:cNvSpPr>
          <p:nvPr>
            <p:ph type="title"/>
          </p:nvPr>
        </p:nvSpPr>
        <p:spPr>
          <a:xfrm>
            <a:off x="2819400" y="274638"/>
            <a:ext cx="5867400" cy="1143000"/>
          </a:xfrm>
        </p:spPr>
        <p:txBody>
          <a:bodyPr>
            <a:normAutofit/>
          </a:bodyPr>
          <a:lstStyle/>
          <a:p>
            <a:pPr algn="ctr"/>
            <a:r>
              <a:rPr lang="en-US" sz="4800" dirty="0"/>
              <a:t>Proofs of Claim</a:t>
            </a:r>
          </a:p>
        </p:txBody>
      </p:sp>
      <p:sp>
        <p:nvSpPr>
          <p:cNvPr id="152583" name="Text Box 7"/>
          <p:cNvSpPr txBox="1">
            <a:spLocks noChangeArrowheads="1"/>
          </p:cNvSpPr>
          <p:nvPr/>
        </p:nvSpPr>
        <p:spPr bwMode="auto">
          <a:xfrm>
            <a:off x="0" y="1447800"/>
            <a:ext cx="8991600" cy="646331"/>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3600" dirty="0">
                <a:solidFill>
                  <a:srgbClr val="00B050"/>
                </a:solidFill>
                <a:effectLst>
                  <a:outerShdw blurRad="38100" dist="38100" dir="2700000" algn="tl">
                    <a:srgbClr val="000000"/>
                  </a:outerShdw>
                </a:effectLst>
              </a:rPr>
              <a:t>NACTT Guidelines – Funds on Hand</a:t>
            </a:r>
          </a:p>
        </p:txBody>
      </p:sp>
      <p:sp>
        <p:nvSpPr>
          <p:cNvPr id="11" name="Rectangle 6"/>
          <p:cNvSpPr txBox="1">
            <a:spLocks noChangeArrowheads="1"/>
          </p:cNvSpPr>
          <p:nvPr/>
        </p:nvSpPr>
        <p:spPr>
          <a:xfrm>
            <a:off x="152400" y="2362200"/>
            <a:ext cx="4343400" cy="4267200"/>
          </a:xfrm>
          <a:prstGeom prst="rect">
            <a:avLst/>
          </a:prstGeom>
          <a:noFill/>
          <a:ln/>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fontAlgn="auto">
              <a:lnSpc>
                <a:spcPct val="80000"/>
              </a:lnSpc>
              <a:spcAft>
                <a:spcPts val="0"/>
              </a:spcAft>
              <a:buFont typeface="Wingdings 2"/>
              <a:buNone/>
            </a:pPr>
            <a:r>
              <a:rPr lang="en-US" sz="3000" b="1" dirty="0">
                <a:effectLst/>
              </a:rPr>
              <a:t>Funds on Hand:</a:t>
            </a:r>
          </a:p>
          <a:p>
            <a:pPr lvl="2"/>
            <a:r>
              <a:rPr lang="en-US" sz="2700" dirty="0"/>
              <a:t>Unlike Part 2 of Form 410A, this field should not include a positive balance in the escrow account</a:t>
            </a:r>
          </a:p>
          <a:p>
            <a:pPr marL="0" indent="0" fontAlgn="auto">
              <a:lnSpc>
                <a:spcPct val="100000"/>
              </a:lnSpc>
              <a:spcAft>
                <a:spcPts val="0"/>
              </a:spcAft>
              <a:buFont typeface="Wingdings 2"/>
              <a:buNone/>
            </a:pPr>
            <a:endParaRPr lang="en-US" sz="2800" dirty="0">
              <a:effectLst/>
            </a:endParaRPr>
          </a:p>
        </p:txBody>
      </p:sp>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9714" y="2819399"/>
            <a:ext cx="4041290" cy="3200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Arrow Connector 9"/>
          <p:cNvCxnSpPr/>
          <p:nvPr/>
        </p:nvCxnSpPr>
        <p:spPr>
          <a:xfrm>
            <a:off x="3657600" y="3619500"/>
            <a:ext cx="3581400" cy="160020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7833573"/>
      </p:ext>
    </p:extLst>
  </p:cSld>
  <p:clrMapOvr>
    <a:masterClrMapping/>
  </p:clrMapOvr>
  <p:transition>
    <p:random/>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1" name="Rectangle 5"/>
          <p:cNvSpPr>
            <a:spLocks noGrp="1" noChangeArrowheads="1"/>
          </p:cNvSpPr>
          <p:nvPr>
            <p:ph type="title"/>
          </p:nvPr>
        </p:nvSpPr>
        <p:spPr>
          <a:xfrm>
            <a:off x="2819400" y="274638"/>
            <a:ext cx="5867400" cy="1143000"/>
          </a:xfrm>
        </p:spPr>
        <p:txBody>
          <a:bodyPr>
            <a:normAutofit/>
          </a:bodyPr>
          <a:lstStyle/>
          <a:p>
            <a:pPr algn="ctr"/>
            <a:r>
              <a:rPr lang="en-US" sz="4000" dirty="0"/>
              <a:t>Proofs of Claim</a:t>
            </a:r>
          </a:p>
        </p:txBody>
      </p:sp>
      <p:pic>
        <p:nvPicPr>
          <p:cNvPr id="9"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508000" y="2737721"/>
            <a:ext cx="6446838" cy="27271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NACTT Guidelines – Funds on Hand</a:t>
            </a:r>
          </a:p>
        </p:txBody>
      </p:sp>
      <p:sp>
        <p:nvSpPr>
          <p:cNvPr id="4" name="Rectangle 3"/>
          <p:cNvSpPr/>
          <p:nvPr/>
        </p:nvSpPr>
        <p:spPr>
          <a:xfrm>
            <a:off x="2590800" y="2743200"/>
            <a:ext cx="2209800" cy="1981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2282242"/>
      </p:ext>
    </p:extLst>
  </p:cSld>
  <p:clrMapOvr>
    <a:masterClrMapping/>
  </p:clrMapOvr>
  <p:transition>
    <p:random/>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dirty="0"/>
          </a:p>
        </p:txBody>
      </p:sp>
      <p:sp>
        <p:nvSpPr>
          <p:cNvPr id="152581" name="Rectangle 5"/>
          <p:cNvSpPr>
            <a:spLocks noGrp="1" noChangeArrowheads="1"/>
          </p:cNvSpPr>
          <p:nvPr>
            <p:ph type="title"/>
          </p:nvPr>
        </p:nvSpPr>
        <p:spPr>
          <a:xfrm>
            <a:off x="2819400" y="274638"/>
            <a:ext cx="5867400" cy="1143000"/>
          </a:xfrm>
        </p:spPr>
        <p:txBody>
          <a:bodyPr>
            <a:normAutofit/>
          </a:bodyPr>
          <a:lstStyle/>
          <a:p>
            <a:pPr algn="ctr"/>
            <a:r>
              <a:rPr lang="en-US" sz="4000" dirty="0"/>
              <a:t>Proofs of Claim</a:t>
            </a:r>
          </a:p>
        </p:txBody>
      </p:sp>
      <p:sp>
        <p:nvSpPr>
          <p:cNvPr id="152582" name="Rectangle 6"/>
          <p:cNvSpPr>
            <a:spLocks noGrp="1" noChangeArrowheads="1"/>
          </p:cNvSpPr>
          <p:nvPr>
            <p:ph idx="1"/>
          </p:nvPr>
        </p:nvSpPr>
        <p:spPr>
          <a:xfrm>
            <a:off x="152400" y="2362200"/>
            <a:ext cx="4876800" cy="4267200"/>
          </a:xfrm>
          <a:noFill/>
          <a:ln/>
        </p:spPr>
        <p:txBody>
          <a:bodyPr>
            <a:normAutofit lnSpcReduction="10000"/>
          </a:bodyPr>
          <a:lstStyle/>
          <a:p>
            <a:pPr marL="0" indent="0">
              <a:lnSpc>
                <a:spcPct val="80000"/>
              </a:lnSpc>
              <a:buNone/>
            </a:pPr>
            <a:r>
              <a:rPr lang="en-US" sz="3300" b="1" dirty="0"/>
              <a:t>Funds on Hand</a:t>
            </a:r>
          </a:p>
          <a:p>
            <a:pPr marL="0" indent="0" algn="just">
              <a:lnSpc>
                <a:spcPct val="80000"/>
              </a:lnSpc>
              <a:buNone/>
            </a:pPr>
            <a:r>
              <a:rPr lang="en-US" sz="2800" dirty="0"/>
              <a:t>In Part 2, the label is </a:t>
            </a:r>
            <a:r>
              <a:rPr lang="en-US" sz="2800" i="1" dirty="0"/>
              <a:t>Total amount of funds on hand</a:t>
            </a:r>
            <a:r>
              <a:rPr lang="en-US" sz="2800" dirty="0"/>
              <a:t>.</a:t>
            </a:r>
          </a:p>
          <a:p>
            <a:pPr algn="just"/>
            <a:r>
              <a:rPr lang="en-US" sz="2800" dirty="0"/>
              <a:t>This amount is the total of the following, if applicable:</a:t>
            </a:r>
          </a:p>
          <a:p>
            <a:pPr algn="just"/>
            <a:r>
              <a:rPr lang="en-US" sz="2800" dirty="0"/>
              <a:t>a positive escrow balance,</a:t>
            </a:r>
          </a:p>
          <a:p>
            <a:pPr algn="just"/>
            <a:r>
              <a:rPr lang="en-US" sz="2800" dirty="0"/>
              <a:t>unapplied funds, and</a:t>
            </a:r>
          </a:p>
          <a:p>
            <a:pPr algn="just"/>
            <a:r>
              <a:rPr lang="en-US" sz="2800" dirty="0"/>
              <a:t>amounts held in suspense accounts</a:t>
            </a:r>
            <a:endParaRPr lang="en-US" sz="3000" dirty="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NACTT Guidelines – Funds on Hand</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1835" y="2743200"/>
            <a:ext cx="3805892"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 name="Straight Arrow Connector 2"/>
          <p:cNvCxnSpPr/>
          <p:nvPr/>
        </p:nvCxnSpPr>
        <p:spPr>
          <a:xfrm>
            <a:off x="4343400" y="3124200"/>
            <a:ext cx="3276600" cy="213360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4415763"/>
      </p:ext>
    </p:extLst>
  </p:cSld>
  <p:clrMapOvr>
    <a:masterClrMapping/>
  </p:clrMapOvr>
  <p:transition>
    <p:random/>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 y="2619946"/>
            <a:ext cx="8648700" cy="40094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dirty="0"/>
          </a:p>
        </p:txBody>
      </p:sp>
      <p:sp>
        <p:nvSpPr>
          <p:cNvPr id="152581" name="Rectangle 5"/>
          <p:cNvSpPr>
            <a:spLocks noGrp="1" noChangeArrowheads="1"/>
          </p:cNvSpPr>
          <p:nvPr>
            <p:ph type="title"/>
          </p:nvPr>
        </p:nvSpPr>
        <p:spPr>
          <a:xfrm>
            <a:off x="2819400" y="274638"/>
            <a:ext cx="5867400" cy="1143000"/>
          </a:xfrm>
        </p:spPr>
        <p:txBody>
          <a:bodyPr>
            <a:normAutofit/>
          </a:bodyPr>
          <a:lstStyle/>
          <a:p>
            <a:pPr algn="ctr"/>
            <a:r>
              <a:rPr lang="en-US" sz="4000" dirty="0"/>
              <a:t>Proofs of Claim</a:t>
            </a:r>
          </a:p>
        </p:txBody>
      </p:sp>
      <p:sp>
        <p:nvSpPr>
          <p:cNvPr id="152582" name="Rectangle 6"/>
          <p:cNvSpPr>
            <a:spLocks noGrp="1" noChangeArrowheads="1"/>
          </p:cNvSpPr>
          <p:nvPr>
            <p:ph idx="1"/>
          </p:nvPr>
        </p:nvSpPr>
        <p:spPr>
          <a:xfrm>
            <a:off x="152400" y="2286000"/>
            <a:ext cx="6629400" cy="4343400"/>
          </a:xfrm>
          <a:noFill/>
          <a:ln/>
        </p:spPr>
        <p:txBody>
          <a:bodyPr>
            <a:normAutofit/>
          </a:bodyPr>
          <a:lstStyle/>
          <a:p>
            <a:pPr marL="0" indent="0">
              <a:lnSpc>
                <a:spcPct val="80000"/>
              </a:lnSpc>
              <a:buNone/>
            </a:pPr>
            <a:r>
              <a:rPr lang="en-US" sz="2400" b="1" dirty="0"/>
              <a:t>Monthly Mortgage Payment </a:t>
            </a:r>
          </a:p>
          <a:p>
            <a:pPr marL="0" indent="0" algn="just">
              <a:buNone/>
            </a:pPr>
            <a:endParaRPr lang="en-US" sz="2400" dirty="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NACTT Guidelines –Reverse Mortgages</a:t>
            </a:r>
          </a:p>
        </p:txBody>
      </p:sp>
      <p:sp>
        <p:nvSpPr>
          <p:cNvPr id="2" name="Rectangle 1"/>
          <p:cNvSpPr/>
          <p:nvPr/>
        </p:nvSpPr>
        <p:spPr>
          <a:xfrm>
            <a:off x="6934200" y="3048000"/>
            <a:ext cx="1981200" cy="1371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4624673"/>
            <a:ext cx="4572000" cy="1865126"/>
          </a:xfrm>
          <a:prstGeom prst="rect">
            <a:avLst/>
          </a:prstGeom>
        </p:spPr>
        <p:txBody>
          <a:bodyPr>
            <a:spAutoFit/>
          </a:bodyPr>
          <a:lstStyle/>
          <a:p>
            <a:r>
              <a:rPr lang="en-US" dirty="0"/>
              <a:t>Part 4 of Form 410A should be left blank</a:t>
            </a:r>
          </a:p>
        </p:txBody>
      </p:sp>
      <p:cxnSp>
        <p:nvCxnSpPr>
          <p:cNvPr id="5" name="Straight Arrow Connector 4"/>
          <p:cNvCxnSpPr/>
          <p:nvPr/>
        </p:nvCxnSpPr>
        <p:spPr>
          <a:xfrm flipV="1">
            <a:off x="5105400" y="4267200"/>
            <a:ext cx="1600200" cy="990600"/>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4786550"/>
      </p:ext>
    </p:extLst>
  </p:cSld>
  <p:clrMapOvr>
    <a:masterClrMapping/>
  </p:clrMapOvr>
  <p:transition>
    <p:random/>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 y="2619946"/>
            <a:ext cx="8648700" cy="40094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solidFill>
              <a:schemeClr val="tx1"/>
            </a:solidFill>
            <a:miter lim="800000"/>
            <a:headEnd/>
            <a:tailEnd/>
          </a:ln>
          <a:effectLst/>
        </p:spPr>
        <p:txBody>
          <a:bodyPr wrap="none" anchor="ctr"/>
          <a:lstStyle/>
          <a:p>
            <a:endParaRPr lang="en-US" dirty="0"/>
          </a:p>
        </p:txBody>
      </p:sp>
      <p:sp>
        <p:nvSpPr>
          <p:cNvPr id="152581" name="Rectangle 5"/>
          <p:cNvSpPr>
            <a:spLocks noGrp="1" noChangeArrowheads="1"/>
          </p:cNvSpPr>
          <p:nvPr>
            <p:ph type="title"/>
          </p:nvPr>
        </p:nvSpPr>
        <p:spPr>
          <a:xfrm>
            <a:off x="2819400" y="274638"/>
            <a:ext cx="5867400" cy="1143000"/>
          </a:xfrm>
        </p:spPr>
        <p:txBody>
          <a:bodyPr>
            <a:normAutofit/>
          </a:bodyPr>
          <a:lstStyle/>
          <a:p>
            <a:pPr algn="ctr"/>
            <a:r>
              <a:rPr lang="en-US" sz="4000" dirty="0"/>
              <a:t>Proofs of Claim</a:t>
            </a:r>
          </a:p>
        </p:txBody>
      </p:sp>
      <p:sp>
        <p:nvSpPr>
          <p:cNvPr id="152582" name="Rectangle 6"/>
          <p:cNvSpPr>
            <a:spLocks noGrp="1" noChangeArrowheads="1"/>
          </p:cNvSpPr>
          <p:nvPr>
            <p:ph idx="1"/>
          </p:nvPr>
        </p:nvSpPr>
        <p:spPr>
          <a:xfrm>
            <a:off x="152400" y="2286000"/>
            <a:ext cx="6629400" cy="4343400"/>
          </a:xfrm>
          <a:noFill/>
          <a:ln/>
        </p:spPr>
        <p:txBody>
          <a:bodyPr>
            <a:normAutofit/>
          </a:bodyPr>
          <a:lstStyle/>
          <a:p>
            <a:pPr marL="0" indent="0">
              <a:lnSpc>
                <a:spcPct val="80000"/>
              </a:lnSpc>
              <a:buNone/>
            </a:pPr>
            <a:r>
              <a:rPr lang="en-US" sz="2400" b="1" dirty="0"/>
              <a:t>Arrearage as of the Date of the Petition </a:t>
            </a:r>
          </a:p>
          <a:p>
            <a:pPr marL="0" indent="0" algn="just">
              <a:buNone/>
            </a:pPr>
            <a:endParaRPr lang="en-US" sz="2400" dirty="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NACTT Guidelines –Reverse Mortgages</a:t>
            </a:r>
          </a:p>
        </p:txBody>
      </p:sp>
      <p:sp>
        <p:nvSpPr>
          <p:cNvPr id="3" name="Rectangle 2"/>
          <p:cNvSpPr/>
          <p:nvPr/>
        </p:nvSpPr>
        <p:spPr>
          <a:xfrm>
            <a:off x="4602956" y="3048000"/>
            <a:ext cx="2407444" cy="1752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79614" y="5644515"/>
            <a:ext cx="8735786" cy="880241"/>
          </a:xfrm>
          <a:prstGeom prst="rect">
            <a:avLst/>
          </a:prstGeom>
          <a:solidFill>
            <a:schemeClr val="bg1"/>
          </a:solidFill>
        </p:spPr>
        <p:txBody>
          <a:bodyPr wrap="square">
            <a:spAutoFit/>
          </a:bodyPr>
          <a:lstStyle/>
          <a:p>
            <a:r>
              <a:rPr lang="en-US" sz="3200" dirty="0"/>
              <a:t>Part 3 should only reflect a balance if there are advances to be recovered</a:t>
            </a:r>
          </a:p>
        </p:txBody>
      </p:sp>
      <p:cxnSp>
        <p:nvCxnSpPr>
          <p:cNvPr id="5" name="Straight Arrow Connector 4"/>
          <p:cNvCxnSpPr/>
          <p:nvPr/>
        </p:nvCxnSpPr>
        <p:spPr>
          <a:xfrm flipV="1">
            <a:off x="3276600" y="4419600"/>
            <a:ext cx="12192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9333952"/>
      </p:ext>
    </p:extLst>
  </p:cSld>
  <p:clrMapOvr>
    <a:masterClrMapping/>
  </p:clrMapOvr>
  <p:transition>
    <p:random/>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1" name="Rectangle 5"/>
          <p:cNvSpPr>
            <a:spLocks noGrp="1" noChangeArrowheads="1"/>
          </p:cNvSpPr>
          <p:nvPr>
            <p:ph type="title"/>
          </p:nvPr>
        </p:nvSpPr>
        <p:spPr>
          <a:xfrm>
            <a:off x="2819400" y="274638"/>
            <a:ext cx="5867400" cy="1143000"/>
          </a:xfrm>
        </p:spPr>
        <p:txBody>
          <a:bodyPr>
            <a:normAutofit/>
          </a:bodyPr>
          <a:lstStyle/>
          <a:p>
            <a:pPr algn="ctr"/>
            <a:r>
              <a:rPr lang="en-US" sz="4800" dirty="0"/>
              <a:t>Proofs of Claim</a:t>
            </a:r>
          </a:p>
        </p:txBody>
      </p:sp>
      <p:sp>
        <p:nvSpPr>
          <p:cNvPr id="152582" name="Rectangle 6"/>
          <p:cNvSpPr>
            <a:spLocks noGrp="1" noChangeArrowheads="1"/>
          </p:cNvSpPr>
          <p:nvPr>
            <p:ph idx="1"/>
          </p:nvPr>
        </p:nvSpPr>
        <p:spPr>
          <a:xfrm>
            <a:off x="152400" y="2362200"/>
            <a:ext cx="8458200" cy="4267200"/>
          </a:xfrm>
          <a:noFill/>
          <a:ln/>
        </p:spPr>
        <p:txBody>
          <a:bodyPr>
            <a:normAutofit/>
          </a:bodyPr>
          <a:lstStyle/>
          <a:p>
            <a:pPr lvl="1">
              <a:lnSpc>
                <a:spcPct val="80000"/>
              </a:lnSpc>
            </a:pPr>
            <a:r>
              <a:rPr lang="en-US" sz="3000" dirty="0"/>
              <a:t>Loans that are in a Trial Modification are not considered current for purposes of determining the first date of default for Part 5</a:t>
            </a:r>
          </a:p>
          <a:p>
            <a:pPr lvl="1">
              <a:lnSpc>
                <a:spcPct val="80000"/>
              </a:lnSpc>
            </a:pPr>
            <a:r>
              <a:rPr lang="en-US" sz="3000" dirty="0"/>
              <a:t>A loan that has been permanently modified and which capitalizes all the delinquency, including fees and costs, is considered current as of the effective date of the loan modification for purposes of determining the first date of default for Part 5</a:t>
            </a:r>
          </a:p>
        </p:txBody>
      </p:sp>
      <p:sp>
        <p:nvSpPr>
          <p:cNvPr id="152583" name="Text Box 7"/>
          <p:cNvSpPr txBox="1">
            <a:spLocks noChangeArrowheads="1"/>
          </p:cNvSpPr>
          <p:nvPr/>
        </p:nvSpPr>
        <p:spPr bwMode="auto">
          <a:xfrm>
            <a:off x="0" y="1447800"/>
            <a:ext cx="8991600" cy="646331"/>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3600" dirty="0">
                <a:solidFill>
                  <a:srgbClr val="00B050"/>
                </a:solidFill>
                <a:effectLst>
                  <a:outerShdw blurRad="38100" dist="38100" dir="2700000" algn="tl">
                    <a:srgbClr val="000000"/>
                  </a:outerShdw>
                </a:effectLst>
              </a:rPr>
              <a:t>NACTT Guidelines – Loan Mods</a:t>
            </a:r>
          </a:p>
        </p:txBody>
      </p:sp>
    </p:spTree>
    <p:extLst>
      <p:ext uri="{BB962C8B-B14F-4D97-AF65-F5344CB8AC3E}">
        <p14:creationId xmlns:p14="http://schemas.microsoft.com/office/powerpoint/2010/main" val="3207854499"/>
      </p:ext>
    </p:extLst>
  </p:cSld>
  <p:clrMapOvr>
    <a:masterClrMapping/>
  </p:clrMapOvr>
  <p:transition>
    <p:random/>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1" name="Rectangle 5"/>
          <p:cNvSpPr>
            <a:spLocks noGrp="1" noChangeArrowheads="1"/>
          </p:cNvSpPr>
          <p:nvPr>
            <p:ph type="title"/>
          </p:nvPr>
        </p:nvSpPr>
        <p:spPr>
          <a:xfrm>
            <a:off x="2819400" y="274638"/>
            <a:ext cx="5867400" cy="1143000"/>
          </a:xfrm>
        </p:spPr>
        <p:txBody>
          <a:bodyPr>
            <a:normAutofit/>
          </a:bodyPr>
          <a:lstStyle/>
          <a:p>
            <a:pPr algn="ctr"/>
            <a:r>
              <a:rPr lang="en-US" sz="4800" dirty="0"/>
              <a:t>Proofs of Claim</a:t>
            </a:r>
          </a:p>
        </p:txBody>
      </p:sp>
      <p:sp>
        <p:nvSpPr>
          <p:cNvPr id="152582" name="Rectangle 6"/>
          <p:cNvSpPr>
            <a:spLocks noGrp="1" noChangeArrowheads="1"/>
          </p:cNvSpPr>
          <p:nvPr>
            <p:ph idx="1"/>
          </p:nvPr>
        </p:nvSpPr>
        <p:spPr>
          <a:xfrm>
            <a:off x="152400" y="2362200"/>
            <a:ext cx="8458200" cy="4267200"/>
          </a:xfrm>
          <a:noFill/>
          <a:ln/>
        </p:spPr>
        <p:txBody>
          <a:bodyPr>
            <a:normAutofit/>
          </a:bodyPr>
          <a:lstStyle/>
          <a:p>
            <a:pPr lvl="0"/>
            <a:r>
              <a:rPr lang="en-US" sz="2800" dirty="0"/>
              <a:t>Post-Petition Loan Modification:  Loan is considered current if all the delinquency is capitalized in loan modification</a:t>
            </a:r>
          </a:p>
          <a:p>
            <a:pPr lvl="0"/>
            <a:r>
              <a:rPr lang="en-US" sz="2800" dirty="0"/>
              <a:t>Reviewing for APOC filing:  Form 410A Parts 1-4</a:t>
            </a:r>
          </a:p>
          <a:p>
            <a:pPr lvl="0"/>
            <a:r>
              <a:rPr lang="en-US" sz="2800" dirty="0"/>
              <a:t>Form 410A Part 5 does not need to be completed</a:t>
            </a:r>
          </a:p>
        </p:txBody>
      </p:sp>
      <p:sp>
        <p:nvSpPr>
          <p:cNvPr id="152583" name="Text Box 7"/>
          <p:cNvSpPr txBox="1">
            <a:spLocks noChangeArrowheads="1"/>
          </p:cNvSpPr>
          <p:nvPr/>
        </p:nvSpPr>
        <p:spPr bwMode="auto">
          <a:xfrm>
            <a:off x="0" y="1447800"/>
            <a:ext cx="8991600" cy="646331"/>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3600" dirty="0">
                <a:solidFill>
                  <a:srgbClr val="00B050"/>
                </a:solidFill>
                <a:effectLst>
                  <a:outerShdw blurRad="38100" dist="38100" dir="2700000" algn="tl">
                    <a:srgbClr val="000000"/>
                  </a:outerShdw>
                </a:effectLst>
              </a:rPr>
              <a:t>NACTT Guidelines – Loan Mods</a:t>
            </a:r>
          </a:p>
        </p:txBody>
      </p:sp>
    </p:spTree>
    <p:extLst>
      <p:ext uri="{BB962C8B-B14F-4D97-AF65-F5344CB8AC3E}">
        <p14:creationId xmlns:p14="http://schemas.microsoft.com/office/powerpoint/2010/main" val="3874709197"/>
      </p:ext>
    </p:extLst>
  </p:cSld>
  <p:clrMapOvr>
    <a:masterClrMapping/>
  </p:clrMapOvr>
  <p:transition>
    <p:random/>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1" name="Rectangle 5"/>
          <p:cNvSpPr>
            <a:spLocks noGrp="1" noChangeArrowheads="1"/>
          </p:cNvSpPr>
          <p:nvPr>
            <p:ph type="title"/>
          </p:nvPr>
        </p:nvSpPr>
        <p:spPr>
          <a:xfrm>
            <a:off x="2819400" y="274638"/>
            <a:ext cx="5867400" cy="1143000"/>
          </a:xfrm>
        </p:spPr>
        <p:txBody>
          <a:bodyPr>
            <a:normAutofit/>
          </a:bodyPr>
          <a:lstStyle/>
          <a:p>
            <a:pPr algn="ctr"/>
            <a:r>
              <a:rPr lang="en-US" sz="4000" dirty="0"/>
              <a:t>Proofs of Claim</a:t>
            </a:r>
          </a:p>
        </p:txBody>
      </p:sp>
      <p:pic>
        <p:nvPicPr>
          <p:cNvPr id="9"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508000" y="2737721"/>
            <a:ext cx="6446838" cy="27271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NACTT Guidelines – Permanent Mod</a:t>
            </a:r>
          </a:p>
        </p:txBody>
      </p:sp>
      <p:sp>
        <p:nvSpPr>
          <p:cNvPr id="2" name="Rectangle 1"/>
          <p:cNvSpPr/>
          <p:nvPr/>
        </p:nvSpPr>
        <p:spPr>
          <a:xfrm>
            <a:off x="152400" y="5410200"/>
            <a:ext cx="8839200" cy="867930"/>
          </a:xfrm>
          <a:prstGeom prst="rect">
            <a:avLst/>
          </a:prstGeom>
          <a:solidFill>
            <a:schemeClr val="bg1"/>
          </a:solidFill>
        </p:spPr>
        <p:txBody>
          <a:bodyPr wrap="square">
            <a:spAutoFit/>
          </a:bodyPr>
          <a:lstStyle/>
          <a:p>
            <a:pPr marL="457200" lvl="0" indent="-457200">
              <a:buFont typeface="Arial" pitchFamily="34" charset="0"/>
              <a:buChar char="•"/>
            </a:pPr>
            <a:r>
              <a:rPr lang="en-US" sz="2800" dirty="0"/>
              <a:t>Review for APOC filing:  Form 410A Parts 1-4</a:t>
            </a:r>
          </a:p>
          <a:p>
            <a:pPr marL="457200" lvl="0" indent="-457200">
              <a:buFont typeface="Arial" pitchFamily="34" charset="0"/>
              <a:buChar char="•"/>
            </a:pPr>
            <a:r>
              <a:rPr lang="en-US" sz="2800" dirty="0"/>
              <a:t>Form 410A Part 5 does not need to be completed</a:t>
            </a:r>
          </a:p>
        </p:txBody>
      </p:sp>
    </p:spTree>
    <p:extLst>
      <p:ext uri="{BB962C8B-B14F-4D97-AF65-F5344CB8AC3E}">
        <p14:creationId xmlns:p14="http://schemas.microsoft.com/office/powerpoint/2010/main" val="292760680"/>
      </p:ext>
    </p:extLst>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0060"/>
            <a:ext cx="8077200" cy="1400530"/>
          </a:xfrm>
        </p:spPr>
        <p:txBody>
          <a:bodyPr>
            <a:normAutofit/>
          </a:bodyPr>
          <a:lstStyle/>
          <a:p>
            <a:pPr algn="ctr"/>
            <a:r>
              <a:rPr lang="en-US" b="1" dirty="0">
                <a:latin typeface="+mn-lt"/>
                <a:ea typeface="Roboto Black" panose="02000000000000000000" pitchFamily="2" charset="0"/>
                <a:cs typeface="Roboto Black" panose="02000000000000000000" pitchFamily="2" charset="0"/>
              </a:rPr>
              <a:t>PERIODIC STATEMENTS: Current Rule</a:t>
            </a:r>
          </a:p>
        </p:txBody>
      </p:sp>
      <p:sp>
        <p:nvSpPr>
          <p:cNvPr id="3" name="Content Placeholder 2"/>
          <p:cNvSpPr>
            <a:spLocks noGrp="1"/>
          </p:cNvSpPr>
          <p:nvPr>
            <p:ph idx="1"/>
          </p:nvPr>
        </p:nvSpPr>
        <p:spPr/>
        <p:txBody>
          <a:bodyPr>
            <a:normAutofit/>
          </a:bodyPr>
          <a:lstStyle/>
          <a:p>
            <a:endParaRPr lang="en-US" dirty="0"/>
          </a:p>
          <a:p>
            <a:pPr algn="just"/>
            <a:r>
              <a:rPr lang="en-US" sz="1600" dirty="0"/>
              <a:t>Unless required by a local bankruptcy rule, servicers are exempt from the requirement to provide a periodic statement for a mortgage loan while the consumer is a debtor in bankruptcy</a:t>
            </a:r>
          </a:p>
          <a:p>
            <a:pPr algn="just"/>
            <a:r>
              <a:rPr lang="en-US" sz="1600" dirty="0"/>
              <a:t>However, 11 USC Sec. 524(j) allows a creditor to “seek or obtain periodic payments associated with a valid security interest in lieu of pursuit of in rem relief to enforce the lien”</a:t>
            </a:r>
          </a:p>
          <a:p>
            <a:pPr algn="just"/>
            <a:r>
              <a:rPr lang="en-US" sz="1600" dirty="0"/>
              <a:t>As a result, many creditors now choose to send statements to debtors in bankruptcy or who have been discharged, but there is no “safe harbor” for the format of the statements</a:t>
            </a:r>
          </a:p>
        </p:txBody>
      </p:sp>
    </p:spTree>
    <p:extLst>
      <p:ext uri="{BB962C8B-B14F-4D97-AF65-F5344CB8AC3E}">
        <p14:creationId xmlns:p14="http://schemas.microsoft.com/office/powerpoint/2010/main" val="928437230"/>
      </p:ext>
    </p:extLst>
  </p:cSld>
  <p:clrMapOvr>
    <a:masterClrMapping/>
  </p:clrMapOvr>
  <p:transition>
    <p:random/>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1" name="Rectangle 5"/>
          <p:cNvSpPr>
            <a:spLocks noGrp="1" noChangeArrowheads="1"/>
          </p:cNvSpPr>
          <p:nvPr>
            <p:ph type="title"/>
          </p:nvPr>
        </p:nvSpPr>
        <p:spPr>
          <a:xfrm>
            <a:off x="2819400" y="274638"/>
            <a:ext cx="5867400" cy="1143000"/>
          </a:xfrm>
        </p:spPr>
        <p:txBody>
          <a:bodyPr>
            <a:normAutofit/>
          </a:bodyPr>
          <a:lstStyle/>
          <a:p>
            <a:pPr algn="ctr"/>
            <a:r>
              <a:rPr lang="en-US" sz="4800" dirty="0"/>
              <a:t>Proofs of Claim</a:t>
            </a:r>
          </a:p>
        </p:txBody>
      </p:sp>
      <p:sp>
        <p:nvSpPr>
          <p:cNvPr id="152582" name="Rectangle 6"/>
          <p:cNvSpPr>
            <a:spLocks noGrp="1" noChangeArrowheads="1"/>
          </p:cNvSpPr>
          <p:nvPr>
            <p:ph idx="1"/>
          </p:nvPr>
        </p:nvSpPr>
        <p:spPr>
          <a:xfrm>
            <a:off x="152400" y="2362200"/>
            <a:ext cx="8458200" cy="4267200"/>
          </a:xfrm>
          <a:noFill/>
          <a:ln/>
        </p:spPr>
        <p:txBody>
          <a:bodyPr>
            <a:normAutofit/>
          </a:bodyPr>
          <a:lstStyle/>
          <a:p>
            <a:pPr marL="0" indent="0">
              <a:buNone/>
            </a:pPr>
            <a:r>
              <a:rPr lang="en-US" sz="2800" b="1" dirty="0"/>
              <a:t>Court Approval on Post-Petition Loan Mods</a:t>
            </a:r>
            <a:endParaRPr lang="en-US" sz="2800" dirty="0"/>
          </a:p>
          <a:p>
            <a:pPr lvl="0"/>
            <a:r>
              <a:rPr lang="en-US" sz="2800" dirty="0"/>
              <a:t>Varies by Jurisdiction</a:t>
            </a:r>
          </a:p>
          <a:p>
            <a:pPr lvl="0"/>
            <a:r>
              <a:rPr lang="en-US" sz="2800" dirty="0"/>
              <a:t>For Jurisdictions requiring Court Orders on Motions to Approve Post-Petition Loan Modifications, APOC referral should be immediately launched once Order is filed</a:t>
            </a:r>
          </a:p>
          <a:p>
            <a:pPr lvl="0"/>
            <a:r>
              <a:rPr lang="en-US" sz="2800" dirty="0"/>
              <a:t>UST Inquiries: Servicer delay in booking loan modification in system and filing Motion to Approve and APOC</a:t>
            </a:r>
          </a:p>
          <a:p>
            <a:endParaRPr lang="en-US" sz="6600" dirty="0"/>
          </a:p>
        </p:txBody>
      </p:sp>
      <p:sp>
        <p:nvSpPr>
          <p:cNvPr id="152583" name="Text Box 7"/>
          <p:cNvSpPr txBox="1">
            <a:spLocks noChangeArrowheads="1"/>
          </p:cNvSpPr>
          <p:nvPr/>
        </p:nvSpPr>
        <p:spPr bwMode="auto">
          <a:xfrm>
            <a:off x="0" y="1447800"/>
            <a:ext cx="8991600" cy="646331"/>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3600" dirty="0">
                <a:solidFill>
                  <a:srgbClr val="00B050"/>
                </a:solidFill>
                <a:effectLst>
                  <a:outerShdw blurRad="38100" dist="38100" dir="2700000" algn="tl">
                    <a:srgbClr val="000000"/>
                  </a:outerShdw>
                </a:effectLst>
              </a:rPr>
              <a:t>Loss Mitigation / Amended PoCs</a:t>
            </a:r>
          </a:p>
        </p:txBody>
      </p:sp>
    </p:spTree>
    <p:extLst>
      <p:ext uri="{BB962C8B-B14F-4D97-AF65-F5344CB8AC3E}">
        <p14:creationId xmlns:p14="http://schemas.microsoft.com/office/powerpoint/2010/main" val="1582251110"/>
      </p:ext>
    </p:extLst>
  </p:cSld>
  <p:clrMapOvr>
    <a:masterClrMapping/>
  </p:clrMapOvr>
  <p:transition>
    <p:random/>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1" name="Rectangle 5"/>
          <p:cNvSpPr>
            <a:spLocks noGrp="1" noChangeArrowheads="1"/>
          </p:cNvSpPr>
          <p:nvPr>
            <p:ph type="title"/>
          </p:nvPr>
        </p:nvSpPr>
        <p:spPr>
          <a:xfrm>
            <a:off x="2819400" y="274638"/>
            <a:ext cx="5867400" cy="1143000"/>
          </a:xfrm>
        </p:spPr>
        <p:txBody>
          <a:bodyPr>
            <a:normAutofit/>
          </a:bodyPr>
          <a:lstStyle/>
          <a:p>
            <a:pPr algn="ctr"/>
            <a:r>
              <a:rPr lang="en-US" sz="4800" dirty="0"/>
              <a:t>Proofs of Claim</a:t>
            </a:r>
          </a:p>
        </p:txBody>
      </p:sp>
      <p:sp>
        <p:nvSpPr>
          <p:cNvPr id="152582" name="Rectangle 6"/>
          <p:cNvSpPr>
            <a:spLocks noGrp="1" noChangeArrowheads="1"/>
          </p:cNvSpPr>
          <p:nvPr>
            <p:ph idx="1"/>
          </p:nvPr>
        </p:nvSpPr>
        <p:spPr>
          <a:xfrm>
            <a:off x="152400" y="2362200"/>
            <a:ext cx="8458200" cy="4267200"/>
          </a:xfrm>
          <a:noFill/>
          <a:ln/>
        </p:spPr>
        <p:txBody>
          <a:bodyPr>
            <a:normAutofit lnSpcReduction="10000"/>
          </a:bodyPr>
          <a:lstStyle/>
          <a:p>
            <a:pPr marL="0" indent="0">
              <a:buNone/>
            </a:pPr>
            <a:r>
              <a:rPr lang="en-US" sz="2800" b="1" dirty="0"/>
              <a:t>APOCs for Loan Modifications</a:t>
            </a:r>
            <a:r>
              <a:rPr lang="en-US" sz="2800" dirty="0"/>
              <a:t>:</a:t>
            </a:r>
          </a:p>
          <a:p>
            <a:pPr lvl="0"/>
            <a:r>
              <a:rPr lang="en-US" sz="2800" dirty="0"/>
              <a:t>Deferred Principal Balance</a:t>
            </a:r>
          </a:p>
          <a:p>
            <a:pPr lvl="0"/>
            <a:r>
              <a:rPr lang="en-US" sz="2800" dirty="0"/>
              <a:t>Attach Loan Modification to APOC filing but the Security Instrument and the Note are not required to be attached to APOC filing</a:t>
            </a:r>
          </a:p>
          <a:p>
            <a:pPr marL="0" indent="0">
              <a:buNone/>
            </a:pPr>
            <a:r>
              <a:rPr lang="en-US" sz="2800" b="1" dirty="0"/>
              <a:t>Service Transfers</a:t>
            </a:r>
            <a:r>
              <a:rPr lang="en-US" sz="2800" dirty="0"/>
              <a:t>:</a:t>
            </a:r>
          </a:p>
          <a:p>
            <a:pPr lvl="0"/>
            <a:r>
              <a:rPr lang="en-US" sz="2800" dirty="0"/>
              <a:t>Need to be aware of any loan modifications or trial modifications offered to debtor by prior servicers</a:t>
            </a:r>
          </a:p>
          <a:p>
            <a:pPr lvl="0"/>
            <a:endParaRPr lang="en-US" sz="2800" dirty="0"/>
          </a:p>
          <a:p>
            <a:endParaRPr lang="en-US" sz="6600" dirty="0"/>
          </a:p>
        </p:txBody>
      </p:sp>
      <p:sp>
        <p:nvSpPr>
          <p:cNvPr id="152583" name="Text Box 7"/>
          <p:cNvSpPr txBox="1">
            <a:spLocks noChangeArrowheads="1"/>
          </p:cNvSpPr>
          <p:nvPr/>
        </p:nvSpPr>
        <p:spPr bwMode="auto">
          <a:xfrm>
            <a:off x="0" y="1447800"/>
            <a:ext cx="8991600" cy="646331"/>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3600" dirty="0">
                <a:solidFill>
                  <a:srgbClr val="00B050"/>
                </a:solidFill>
                <a:effectLst>
                  <a:outerShdw blurRad="38100" dist="38100" dir="2700000" algn="tl">
                    <a:srgbClr val="000000"/>
                  </a:outerShdw>
                </a:effectLst>
              </a:rPr>
              <a:t>Loss Mitigation / Amended PoCs</a:t>
            </a:r>
          </a:p>
        </p:txBody>
      </p:sp>
    </p:spTree>
    <p:extLst>
      <p:ext uri="{BB962C8B-B14F-4D97-AF65-F5344CB8AC3E}">
        <p14:creationId xmlns:p14="http://schemas.microsoft.com/office/powerpoint/2010/main" val="1364224188"/>
      </p:ext>
    </p:extLst>
  </p:cSld>
  <p:clrMapOvr>
    <a:masterClrMapping/>
  </p:clrMapOvr>
  <p:transition>
    <p:random/>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1" name="Rectangle 5"/>
          <p:cNvSpPr>
            <a:spLocks noGrp="1" noChangeArrowheads="1"/>
          </p:cNvSpPr>
          <p:nvPr>
            <p:ph type="title"/>
          </p:nvPr>
        </p:nvSpPr>
        <p:spPr>
          <a:xfrm>
            <a:off x="2819400" y="274638"/>
            <a:ext cx="5867400" cy="1143000"/>
          </a:xfrm>
        </p:spPr>
        <p:txBody>
          <a:bodyPr>
            <a:normAutofit/>
          </a:bodyPr>
          <a:lstStyle/>
          <a:p>
            <a:pPr algn="ctr"/>
            <a:r>
              <a:rPr lang="en-US" sz="4800" dirty="0"/>
              <a:t>Proofs of Claim</a:t>
            </a:r>
          </a:p>
        </p:txBody>
      </p:sp>
      <p:sp>
        <p:nvSpPr>
          <p:cNvPr id="152582" name="Rectangle 6"/>
          <p:cNvSpPr>
            <a:spLocks noGrp="1" noChangeArrowheads="1"/>
          </p:cNvSpPr>
          <p:nvPr>
            <p:ph idx="1"/>
          </p:nvPr>
        </p:nvSpPr>
        <p:spPr>
          <a:xfrm>
            <a:off x="152400" y="2362200"/>
            <a:ext cx="8458200" cy="4267200"/>
          </a:xfrm>
          <a:noFill/>
          <a:ln/>
        </p:spPr>
        <p:txBody>
          <a:bodyPr>
            <a:normAutofit fontScale="70000" lnSpcReduction="20000"/>
          </a:bodyPr>
          <a:lstStyle/>
          <a:p>
            <a:pPr marL="0" indent="0">
              <a:buNone/>
            </a:pPr>
            <a:r>
              <a:rPr lang="en-US" sz="2800" b="1" dirty="0"/>
              <a:t>Trustee Disbursements on Claim:</a:t>
            </a:r>
            <a:endParaRPr lang="en-US" sz="2800" dirty="0"/>
          </a:p>
          <a:p>
            <a:pPr lvl="0"/>
            <a:r>
              <a:rPr lang="en-US" sz="2800" dirty="0"/>
              <a:t>Additional Language is Included on Claim to Advise Trustee whether any funds will be refunded to Trustee’s Office</a:t>
            </a:r>
          </a:p>
          <a:p>
            <a:pPr lvl="0"/>
            <a:r>
              <a:rPr lang="en-US" sz="2800" dirty="0"/>
              <a:t>Amount necessary to cure any default: $0* The amount prepetition arrearage paid by the Trustee up the loan modification interest start date___. No further arrearages to be paid by the Trustee. A refund in the amount of ____will be sent to the Trustee </a:t>
            </a:r>
          </a:p>
          <a:p>
            <a:pPr lvl="0"/>
            <a:r>
              <a:rPr lang="en-US" sz="2800" dirty="0"/>
              <a:t>Effective Date of Loan Modification</a:t>
            </a:r>
          </a:p>
          <a:p>
            <a:pPr lvl="0"/>
            <a:r>
              <a:rPr lang="en-US" sz="2800" dirty="0"/>
              <a:t>UST Inquiries: Servicer delay in refunding funds to Trustee’s office which were capitalized in loan modification</a:t>
            </a:r>
          </a:p>
          <a:p>
            <a:pPr marL="0" indent="0">
              <a:buNone/>
            </a:pPr>
            <a:r>
              <a:rPr lang="en-US" sz="2800" b="1" dirty="0"/>
              <a:t>Objections to Claim for Post-Petition Loan Modifications: </a:t>
            </a:r>
            <a:endParaRPr lang="en-US" sz="2800" dirty="0"/>
          </a:p>
          <a:p>
            <a:pPr lvl="0"/>
            <a:r>
              <a:rPr lang="en-US" sz="2800" dirty="0"/>
              <a:t>Advise that Response be filed advising on the status of Loan Modification and APOC will be filed once loan modification finalized</a:t>
            </a:r>
          </a:p>
          <a:p>
            <a:pPr lvl="0"/>
            <a:endParaRPr lang="en-US" sz="2800" dirty="0"/>
          </a:p>
          <a:p>
            <a:endParaRPr lang="en-US" sz="6600" dirty="0"/>
          </a:p>
        </p:txBody>
      </p:sp>
      <p:sp>
        <p:nvSpPr>
          <p:cNvPr id="152583" name="Text Box 7"/>
          <p:cNvSpPr txBox="1">
            <a:spLocks noChangeArrowheads="1"/>
          </p:cNvSpPr>
          <p:nvPr/>
        </p:nvSpPr>
        <p:spPr bwMode="auto">
          <a:xfrm>
            <a:off x="0" y="1447800"/>
            <a:ext cx="8991600" cy="646331"/>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3600" dirty="0">
                <a:solidFill>
                  <a:srgbClr val="00B050"/>
                </a:solidFill>
                <a:effectLst>
                  <a:outerShdw blurRad="38100" dist="38100" dir="2700000" algn="tl">
                    <a:srgbClr val="000000"/>
                  </a:outerShdw>
                </a:effectLst>
              </a:rPr>
              <a:t>Loss Mitigation / Amended PoCs</a:t>
            </a:r>
          </a:p>
        </p:txBody>
      </p:sp>
    </p:spTree>
    <p:extLst>
      <p:ext uri="{BB962C8B-B14F-4D97-AF65-F5344CB8AC3E}">
        <p14:creationId xmlns:p14="http://schemas.microsoft.com/office/powerpoint/2010/main" val="2637394376"/>
      </p:ext>
    </p:extLst>
  </p:cSld>
  <p:clrMapOvr>
    <a:masterClrMapping/>
  </p:clrMapOvr>
  <p:transition>
    <p:random/>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1752600"/>
            <a:ext cx="8153400" cy="4191000"/>
          </a:xfrm>
        </p:spPr>
        <p:txBody>
          <a:bodyPr>
            <a:normAutofit fontScale="90000"/>
          </a:bodyPr>
          <a:lstStyle/>
          <a:p>
            <a:pPr algn="ctr"/>
            <a:br>
              <a:rPr lang="en-US" sz="4800" dirty="0">
                <a:solidFill>
                  <a:srgbClr val="002060"/>
                </a:solidFill>
              </a:rPr>
            </a:br>
            <a:br>
              <a:rPr lang="en-US" sz="4800" dirty="0">
                <a:solidFill>
                  <a:srgbClr val="002060"/>
                </a:solidFill>
              </a:rPr>
            </a:br>
            <a:r>
              <a:rPr lang="en-US" sz="4900" b="1" dirty="0">
                <a:solidFill>
                  <a:schemeClr val="tx1"/>
                </a:solidFill>
              </a:rPr>
              <a:t>2017 NACTT Mortgage Committee Meeting:</a:t>
            </a:r>
            <a:br>
              <a:rPr lang="en-US" sz="4800" dirty="0">
                <a:solidFill>
                  <a:schemeClr val="tx1"/>
                </a:solidFill>
              </a:rPr>
            </a:br>
            <a:br>
              <a:rPr lang="en-US" sz="4800" dirty="0">
                <a:solidFill>
                  <a:schemeClr val="tx1"/>
                </a:solidFill>
              </a:rPr>
            </a:br>
            <a:r>
              <a:rPr lang="en-US" sz="4800" dirty="0">
                <a:solidFill>
                  <a:schemeClr val="tx1"/>
                </a:solidFill>
              </a:rPr>
              <a:t>Proposal of the Loan Modification Subcommittee</a:t>
            </a:r>
          </a:p>
        </p:txBody>
      </p:sp>
      <p:sp>
        <p:nvSpPr>
          <p:cNvPr id="6" name="Slide Number Placeholder 5"/>
          <p:cNvSpPr>
            <a:spLocks noGrp="1"/>
          </p:cNvSpPr>
          <p:nvPr>
            <p:ph type="sldNum" sz="quarter" idx="12"/>
          </p:nvPr>
        </p:nvSpPr>
        <p:spPr/>
        <p:txBody>
          <a:bodyPr/>
          <a:lstStyle/>
          <a:p>
            <a:fld id="{9CD83ABE-88F1-465D-B4EA-674949ABC015}" type="slidenum">
              <a:rPr lang="en-US" smtClean="0"/>
              <a:pPr/>
              <a:t>63</a:t>
            </a:fld>
            <a:endParaRPr lang="en-US" dirty="0"/>
          </a:p>
        </p:txBody>
      </p:sp>
      <p:sp>
        <p:nvSpPr>
          <p:cNvPr id="2053" name="Rectangle 5"/>
          <p:cNvSpPr>
            <a:spLocks noChangeArrowheads="1"/>
          </p:cNvSpPr>
          <p:nvPr/>
        </p:nvSpPr>
        <p:spPr bwMode="auto">
          <a:xfrm>
            <a:off x="0" y="1905000"/>
            <a:ext cx="9144000" cy="4419600"/>
          </a:xfrm>
          <a:prstGeom prst="rect">
            <a:avLst/>
          </a:prstGeom>
          <a:noFill/>
          <a:ln w="9525" algn="ctr">
            <a:noFill/>
            <a:miter lim="800000"/>
            <a:headEnd/>
            <a:tailEnd/>
          </a:ln>
          <a:effectLst/>
        </p:spPr>
        <p:txBody>
          <a:bodyPr wrap="none" anchor="ctr"/>
          <a:lstStyle/>
          <a:p>
            <a:endParaRPr lang="en-US"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 y="91440"/>
            <a:ext cx="4619625" cy="809625"/>
          </a:xfrm>
          <a:prstGeom prst="rect">
            <a:avLst/>
          </a:prstGeom>
        </p:spPr>
      </p:pic>
    </p:spTree>
    <p:extLst>
      <p:ext uri="{BB962C8B-B14F-4D97-AF65-F5344CB8AC3E}">
        <p14:creationId xmlns:p14="http://schemas.microsoft.com/office/powerpoint/2010/main" val="1492407197"/>
      </p:ext>
    </p:extLst>
  </p:cSld>
  <p:clrMapOvr>
    <a:masterClrMapping/>
  </p:clrMapOvr>
  <p:transition>
    <p:random/>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noFill/>
            <a:miter lim="800000"/>
            <a:headEnd/>
            <a:tailEnd/>
          </a:ln>
          <a:effectLst/>
        </p:spPr>
        <p:txBody>
          <a:bodyPr wrap="none" anchor="ctr"/>
          <a:lstStyle/>
          <a:p>
            <a:endParaRPr lang="en-US" dirty="0"/>
          </a:p>
        </p:txBody>
      </p:sp>
      <p:sp>
        <p:nvSpPr>
          <p:cNvPr id="152581" name="Rectangle 5"/>
          <p:cNvSpPr>
            <a:spLocks noGrp="1" noChangeArrowheads="1"/>
          </p:cNvSpPr>
          <p:nvPr>
            <p:ph type="title"/>
          </p:nvPr>
        </p:nvSpPr>
        <p:spPr>
          <a:xfrm>
            <a:off x="2819400" y="914400"/>
            <a:ext cx="5867400" cy="1143000"/>
          </a:xfrm>
        </p:spPr>
        <p:txBody>
          <a:bodyPr>
            <a:normAutofit fontScale="90000"/>
          </a:bodyPr>
          <a:lstStyle/>
          <a:p>
            <a:pPr algn="ctr"/>
            <a:r>
              <a:rPr lang="en-US" sz="4000" dirty="0"/>
              <a:t>Proposal of the Loan Mod Subcommittee</a:t>
            </a:r>
          </a:p>
        </p:txBody>
      </p:sp>
      <p:sp>
        <p:nvSpPr>
          <p:cNvPr id="152582" name="Rectangle 6"/>
          <p:cNvSpPr>
            <a:spLocks noGrp="1" noChangeArrowheads="1"/>
          </p:cNvSpPr>
          <p:nvPr>
            <p:ph idx="1"/>
          </p:nvPr>
        </p:nvSpPr>
        <p:spPr>
          <a:xfrm>
            <a:off x="152400" y="2362200"/>
            <a:ext cx="8458200" cy="4267200"/>
          </a:xfrm>
          <a:noFill/>
          <a:ln/>
        </p:spPr>
        <p:txBody>
          <a:bodyPr>
            <a:normAutofit fontScale="92500" lnSpcReduction="10000"/>
          </a:bodyPr>
          <a:lstStyle/>
          <a:p>
            <a:pPr lvl="1">
              <a:lnSpc>
                <a:spcPct val="80000"/>
              </a:lnSpc>
            </a:pPr>
            <a:r>
              <a:rPr lang="en-US" sz="3200" dirty="0"/>
              <a:t>Bankruptcy can interfere or conflict with the loan mod process</a:t>
            </a:r>
          </a:p>
          <a:p>
            <a:pPr lvl="1">
              <a:lnSpc>
                <a:spcPct val="80000"/>
              </a:lnSpc>
            </a:pPr>
            <a:r>
              <a:rPr lang="en-US" sz="3200" dirty="0"/>
              <a:t>The bankruptcy approval process varies by jurisdiction</a:t>
            </a:r>
          </a:p>
          <a:p>
            <a:pPr lvl="1">
              <a:lnSpc>
                <a:spcPct val="80000"/>
              </a:lnSpc>
            </a:pPr>
            <a:r>
              <a:rPr lang="en-US" sz="3200" dirty="0"/>
              <a:t>Many steps are involved</a:t>
            </a:r>
          </a:p>
          <a:p>
            <a:pPr lvl="2">
              <a:lnSpc>
                <a:spcPct val="80000"/>
              </a:lnSpc>
            </a:pPr>
            <a:r>
              <a:rPr lang="en-US" sz="2900" dirty="0"/>
              <a:t>Amend the Proof of Claim</a:t>
            </a:r>
          </a:p>
          <a:p>
            <a:pPr lvl="2">
              <a:lnSpc>
                <a:spcPct val="80000"/>
              </a:lnSpc>
            </a:pPr>
            <a:r>
              <a:rPr lang="en-US" sz="2900" dirty="0"/>
              <a:t>File a Notice of Payment Change</a:t>
            </a:r>
          </a:p>
          <a:p>
            <a:pPr lvl="1">
              <a:lnSpc>
                <a:spcPct val="80000"/>
              </a:lnSpc>
            </a:pPr>
            <a:r>
              <a:rPr lang="en-US" sz="3200" dirty="0"/>
              <a:t>Trial Mods require payments be made timely</a:t>
            </a:r>
          </a:p>
          <a:p>
            <a:pPr lvl="1">
              <a:lnSpc>
                <a:spcPct val="80000"/>
              </a:lnSpc>
            </a:pPr>
            <a:r>
              <a:rPr lang="en-US" sz="3200" dirty="0"/>
              <a:t>Who has standing to seek approval of a loan modification?</a:t>
            </a:r>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Issues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 y="91440"/>
            <a:ext cx="4619625" cy="809625"/>
          </a:xfrm>
          <a:prstGeom prst="rect">
            <a:avLst/>
          </a:prstGeom>
        </p:spPr>
      </p:pic>
    </p:spTree>
    <p:extLst>
      <p:ext uri="{BB962C8B-B14F-4D97-AF65-F5344CB8AC3E}">
        <p14:creationId xmlns:p14="http://schemas.microsoft.com/office/powerpoint/2010/main" val="3051542758"/>
      </p:ext>
    </p:extLst>
  </p:cSld>
  <p:clrMapOvr>
    <a:masterClrMapping/>
  </p:clrMapOvr>
  <p:transition>
    <p:random/>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noFill/>
            <a:miter lim="800000"/>
            <a:headEnd/>
            <a:tailEnd/>
          </a:ln>
          <a:effectLst/>
        </p:spPr>
        <p:txBody>
          <a:bodyPr wrap="none" anchor="ctr"/>
          <a:lstStyle/>
          <a:p>
            <a:endParaRPr lang="en-US" dirty="0"/>
          </a:p>
        </p:txBody>
      </p:sp>
      <p:sp>
        <p:nvSpPr>
          <p:cNvPr id="152581" name="Rectangle 5"/>
          <p:cNvSpPr>
            <a:spLocks noGrp="1" noChangeArrowheads="1"/>
          </p:cNvSpPr>
          <p:nvPr>
            <p:ph type="title"/>
          </p:nvPr>
        </p:nvSpPr>
        <p:spPr>
          <a:xfrm>
            <a:off x="2819400" y="914400"/>
            <a:ext cx="5867400" cy="1143000"/>
          </a:xfrm>
        </p:spPr>
        <p:txBody>
          <a:bodyPr>
            <a:normAutofit fontScale="90000"/>
          </a:bodyPr>
          <a:lstStyle/>
          <a:p>
            <a:pPr algn="ctr"/>
            <a:r>
              <a:rPr lang="en-US" sz="4000" dirty="0"/>
              <a:t>Proposal of the Loan Mod Subcommittee</a:t>
            </a:r>
          </a:p>
        </p:txBody>
      </p:sp>
      <p:sp>
        <p:nvSpPr>
          <p:cNvPr id="152582" name="Rectangle 6"/>
          <p:cNvSpPr>
            <a:spLocks noGrp="1" noChangeArrowheads="1"/>
          </p:cNvSpPr>
          <p:nvPr>
            <p:ph idx="1"/>
          </p:nvPr>
        </p:nvSpPr>
        <p:spPr>
          <a:xfrm>
            <a:off x="152400" y="2362200"/>
            <a:ext cx="8458200" cy="4267200"/>
          </a:xfrm>
          <a:noFill/>
          <a:ln/>
        </p:spPr>
        <p:txBody>
          <a:bodyPr>
            <a:normAutofit fontScale="92500" lnSpcReduction="20000"/>
          </a:bodyPr>
          <a:lstStyle/>
          <a:p>
            <a:pPr marL="393192" lvl="1" indent="0">
              <a:lnSpc>
                <a:spcPct val="80000"/>
              </a:lnSpc>
              <a:buNone/>
            </a:pPr>
            <a:r>
              <a:rPr lang="en-US" sz="3000" dirty="0"/>
              <a:t>Adopt a process that:</a:t>
            </a:r>
          </a:p>
          <a:p>
            <a:pPr lvl="1">
              <a:lnSpc>
                <a:spcPct val="80000"/>
              </a:lnSpc>
            </a:pPr>
            <a:r>
              <a:rPr lang="en-US" sz="3000" dirty="0"/>
              <a:t>Streamlines loan mod approval</a:t>
            </a:r>
          </a:p>
          <a:p>
            <a:pPr lvl="1">
              <a:lnSpc>
                <a:spcPct val="80000"/>
              </a:lnSpc>
            </a:pPr>
            <a:r>
              <a:rPr lang="en-US" sz="3000" dirty="0"/>
              <a:t>Standardizes loan mod approval</a:t>
            </a:r>
          </a:p>
          <a:p>
            <a:pPr lvl="1">
              <a:lnSpc>
                <a:spcPct val="80000"/>
              </a:lnSpc>
            </a:pPr>
            <a:r>
              <a:rPr lang="en-US" sz="3000" dirty="0"/>
              <a:t>Provides the information needed by trustees to administer the claim and post-petition payments</a:t>
            </a:r>
          </a:p>
          <a:p>
            <a:pPr lvl="1">
              <a:lnSpc>
                <a:spcPct val="80000"/>
              </a:lnSpc>
            </a:pPr>
            <a:r>
              <a:rPr lang="en-US" sz="3000" dirty="0"/>
              <a:t>Allows for servicers to seek approval of the loan modification</a:t>
            </a:r>
          </a:p>
          <a:p>
            <a:pPr lvl="1">
              <a:lnSpc>
                <a:spcPct val="80000"/>
              </a:lnSpc>
            </a:pPr>
            <a:r>
              <a:rPr lang="en-US" sz="3000" dirty="0"/>
              <a:t>Allows for flexibility in case a jurisdiction prefers additional steps</a:t>
            </a:r>
          </a:p>
          <a:p>
            <a:pPr lvl="1">
              <a:lnSpc>
                <a:spcPct val="80000"/>
              </a:lnSpc>
            </a:pPr>
            <a:r>
              <a:rPr lang="en-US" sz="3000" dirty="0"/>
              <a:t>can easily and willingly be adopted by servicers.</a:t>
            </a:r>
          </a:p>
          <a:p>
            <a:pPr lvl="1">
              <a:lnSpc>
                <a:spcPct val="80000"/>
              </a:lnSpc>
            </a:pPr>
            <a:endParaRPr lang="en-US" sz="3200" dirty="0"/>
          </a:p>
          <a:p>
            <a:pPr lvl="1">
              <a:lnSpc>
                <a:spcPct val="80000"/>
              </a:lnSpc>
            </a:pPr>
            <a:endParaRPr lang="en-US" sz="3200" dirty="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Goals</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 y="91440"/>
            <a:ext cx="4619625" cy="809625"/>
          </a:xfrm>
          <a:prstGeom prst="rect">
            <a:avLst/>
          </a:prstGeom>
        </p:spPr>
      </p:pic>
    </p:spTree>
    <p:extLst>
      <p:ext uri="{BB962C8B-B14F-4D97-AF65-F5344CB8AC3E}">
        <p14:creationId xmlns:p14="http://schemas.microsoft.com/office/powerpoint/2010/main" val="3613550196"/>
      </p:ext>
    </p:extLst>
  </p:cSld>
  <p:clrMapOvr>
    <a:masterClrMapping/>
  </p:clrMapOvr>
  <p:transition>
    <p:random/>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noFill/>
            <a:miter lim="800000"/>
            <a:headEnd/>
            <a:tailEnd/>
          </a:ln>
          <a:effectLst/>
        </p:spPr>
        <p:txBody>
          <a:bodyPr wrap="none" anchor="ctr"/>
          <a:lstStyle/>
          <a:p>
            <a:endParaRPr lang="en-US" dirty="0"/>
          </a:p>
        </p:txBody>
      </p:sp>
      <p:sp>
        <p:nvSpPr>
          <p:cNvPr id="152581" name="Rectangle 5"/>
          <p:cNvSpPr>
            <a:spLocks noGrp="1" noChangeArrowheads="1"/>
          </p:cNvSpPr>
          <p:nvPr>
            <p:ph type="title"/>
          </p:nvPr>
        </p:nvSpPr>
        <p:spPr>
          <a:xfrm>
            <a:off x="2819400" y="914400"/>
            <a:ext cx="5867400" cy="1143000"/>
          </a:xfrm>
        </p:spPr>
        <p:txBody>
          <a:bodyPr>
            <a:normAutofit fontScale="90000"/>
          </a:bodyPr>
          <a:lstStyle/>
          <a:p>
            <a:pPr algn="ctr"/>
            <a:r>
              <a:rPr lang="en-US" sz="4000" dirty="0"/>
              <a:t>Proposal of the Loan Mod Subcommittee</a:t>
            </a:r>
          </a:p>
        </p:txBody>
      </p:sp>
      <p:sp>
        <p:nvSpPr>
          <p:cNvPr id="152582" name="Rectangle 6"/>
          <p:cNvSpPr>
            <a:spLocks noGrp="1" noChangeArrowheads="1"/>
          </p:cNvSpPr>
          <p:nvPr>
            <p:ph idx="1"/>
          </p:nvPr>
        </p:nvSpPr>
        <p:spPr>
          <a:xfrm>
            <a:off x="152400" y="2362200"/>
            <a:ext cx="8458200" cy="4267200"/>
          </a:xfrm>
          <a:noFill/>
          <a:ln/>
        </p:spPr>
        <p:txBody>
          <a:bodyPr>
            <a:normAutofit fontScale="92500" lnSpcReduction="20000"/>
          </a:bodyPr>
          <a:lstStyle/>
          <a:p>
            <a:pPr marL="393192" lvl="1" indent="0">
              <a:lnSpc>
                <a:spcPct val="80000"/>
              </a:lnSpc>
              <a:buNone/>
            </a:pPr>
            <a:r>
              <a:rPr lang="en-US" sz="3000" b="1" dirty="0"/>
              <a:t>After the debtor and debtor’s attorney agree to a loan mod or to participate in a trial mod:</a:t>
            </a:r>
          </a:p>
          <a:p>
            <a:pPr marL="393192" lvl="1" indent="0">
              <a:lnSpc>
                <a:spcPct val="80000"/>
              </a:lnSpc>
              <a:buNone/>
            </a:pPr>
            <a:endParaRPr lang="en-US" sz="3000" b="1" dirty="0"/>
          </a:p>
          <a:p>
            <a:pPr lvl="1">
              <a:lnSpc>
                <a:spcPct val="80000"/>
              </a:lnSpc>
            </a:pPr>
            <a:r>
              <a:rPr lang="en-US" sz="2600" dirty="0"/>
              <a:t>File one motion entitled “Motion to Approve Temporary Forbearance of Claim”</a:t>
            </a:r>
          </a:p>
          <a:p>
            <a:pPr lvl="1">
              <a:lnSpc>
                <a:spcPct val="80000"/>
              </a:lnSpc>
            </a:pPr>
            <a:r>
              <a:rPr lang="en-US" sz="2600" dirty="0"/>
              <a:t>The court enters an interim order (preferably in the form of a consent order) establishing the amount and destination of trial payments</a:t>
            </a:r>
          </a:p>
          <a:p>
            <a:pPr lvl="1">
              <a:lnSpc>
                <a:spcPct val="80000"/>
              </a:lnSpc>
            </a:pPr>
            <a:r>
              <a:rPr lang="en-US" sz="2600" dirty="0"/>
              <a:t>The interim order continues the hearing until a decision is made on the loan mod</a:t>
            </a:r>
          </a:p>
          <a:p>
            <a:pPr lvl="1">
              <a:lnSpc>
                <a:spcPct val="80000"/>
              </a:lnSpc>
            </a:pPr>
            <a:r>
              <a:rPr lang="en-US" sz="2600" dirty="0"/>
              <a:t>If the loan is permanently modified, at the continued hearing a second and final order “approves” the terms of the loan modification, sets the amount of the monthly payment, and amends the arrearage claim</a:t>
            </a:r>
          </a:p>
          <a:p>
            <a:pPr lvl="1">
              <a:lnSpc>
                <a:spcPct val="80000"/>
              </a:lnSpc>
            </a:pPr>
            <a:endParaRPr lang="en-US" sz="3200" dirty="0"/>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Solution</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 y="91440"/>
            <a:ext cx="4619625" cy="809625"/>
          </a:xfrm>
          <a:prstGeom prst="rect">
            <a:avLst/>
          </a:prstGeom>
        </p:spPr>
      </p:pic>
    </p:spTree>
    <p:extLst>
      <p:ext uri="{BB962C8B-B14F-4D97-AF65-F5344CB8AC3E}">
        <p14:creationId xmlns:p14="http://schemas.microsoft.com/office/powerpoint/2010/main" val="1387652182"/>
      </p:ext>
    </p:extLst>
  </p:cSld>
  <p:clrMapOvr>
    <a:masterClrMapping/>
  </p:clrMapOvr>
  <p:transition>
    <p:random/>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Text Box 3"/>
          <p:cNvSpPr txBox="1">
            <a:spLocks noChangeArrowheads="1"/>
          </p:cNvSpPr>
          <p:nvPr/>
        </p:nvSpPr>
        <p:spPr bwMode="auto">
          <a:xfrm>
            <a:off x="2271713" y="1303338"/>
            <a:ext cx="4662487" cy="762000"/>
          </a:xfrm>
          <a:prstGeom prst="rect">
            <a:avLst/>
          </a:prstGeom>
          <a:noFill/>
          <a:ln w="9525" algn="ctr">
            <a:noFill/>
            <a:miter lim="800000"/>
            <a:headEnd/>
            <a:tailEnd/>
          </a:ln>
          <a:effectLst/>
        </p:spPr>
        <p:txBody>
          <a:bodyPr>
            <a:spAutoFit/>
          </a:bodyPr>
          <a:lstStyle/>
          <a:p>
            <a:pPr algn="ctr">
              <a:lnSpc>
                <a:spcPct val="100000"/>
              </a:lnSpc>
              <a:spcBef>
                <a:spcPct val="0"/>
              </a:spcBef>
              <a:buClrTx/>
              <a:buFontTx/>
              <a:buNone/>
            </a:pPr>
            <a:endParaRPr lang="en-US" sz="4400" dirty="0">
              <a:effectLst>
                <a:outerShdw blurRad="38100" dist="38100" dir="2700000" algn="tl">
                  <a:srgbClr val="000000"/>
                </a:outerShdw>
              </a:effectLst>
            </a:endParaRPr>
          </a:p>
        </p:txBody>
      </p:sp>
      <p:sp>
        <p:nvSpPr>
          <p:cNvPr id="152580" name="Rectangle 4"/>
          <p:cNvSpPr>
            <a:spLocks noChangeArrowheads="1"/>
          </p:cNvSpPr>
          <p:nvPr/>
        </p:nvSpPr>
        <p:spPr bwMode="auto">
          <a:xfrm>
            <a:off x="152400" y="2209800"/>
            <a:ext cx="8839200" cy="4419600"/>
          </a:xfrm>
          <a:prstGeom prst="rect">
            <a:avLst/>
          </a:prstGeom>
          <a:noFill/>
          <a:ln w="9525" algn="ctr">
            <a:noFill/>
            <a:miter lim="800000"/>
            <a:headEnd/>
            <a:tailEnd/>
          </a:ln>
          <a:effectLst/>
        </p:spPr>
        <p:txBody>
          <a:bodyPr wrap="none" anchor="ctr"/>
          <a:lstStyle/>
          <a:p>
            <a:endParaRPr lang="en-US" dirty="0"/>
          </a:p>
        </p:txBody>
      </p:sp>
      <p:sp>
        <p:nvSpPr>
          <p:cNvPr id="152581" name="Rectangle 5"/>
          <p:cNvSpPr>
            <a:spLocks noGrp="1" noChangeArrowheads="1"/>
          </p:cNvSpPr>
          <p:nvPr>
            <p:ph type="title"/>
          </p:nvPr>
        </p:nvSpPr>
        <p:spPr>
          <a:xfrm>
            <a:off x="2819400" y="914400"/>
            <a:ext cx="5867400" cy="1143000"/>
          </a:xfrm>
        </p:spPr>
        <p:txBody>
          <a:bodyPr>
            <a:normAutofit fontScale="90000"/>
          </a:bodyPr>
          <a:lstStyle/>
          <a:p>
            <a:pPr algn="ctr"/>
            <a:r>
              <a:rPr lang="en-US" sz="4000" dirty="0"/>
              <a:t>Proposal of the Loan Mod Subcommittee</a:t>
            </a:r>
          </a:p>
        </p:txBody>
      </p:sp>
      <p:sp>
        <p:nvSpPr>
          <p:cNvPr id="152582" name="Rectangle 6"/>
          <p:cNvSpPr>
            <a:spLocks noGrp="1" noChangeArrowheads="1"/>
          </p:cNvSpPr>
          <p:nvPr>
            <p:ph idx="1"/>
          </p:nvPr>
        </p:nvSpPr>
        <p:spPr>
          <a:xfrm>
            <a:off x="152400" y="2362200"/>
            <a:ext cx="8458200" cy="4267200"/>
          </a:xfrm>
          <a:noFill/>
          <a:ln/>
        </p:spPr>
        <p:txBody>
          <a:bodyPr>
            <a:noAutofit/>
          </a:bodyPr>
          <a:lstStyle/>
          <a:p>
            <a:pPr lvl="1">
              <a:lnSpc>
                <a:spcPct val="80000"/>
              </a:lnSpc>
            </a:pPr>
            <a:r>
              <a:rPr lang="en-US" sz="2800" dirty="0"/>
              <a:t>Only one motion is needed</a:t>
            </a:r>
          </a:p>
          <a:p>
            <a:pPr lvl="1">
              <a:lnSpc>
                <a:spcPct val="80000"/>
              </a:lnSpc>
            </a:pPr>
            <a:r>
              <a:rPr lang="en-US" sz="2800" dirty="0"/>
              <a:t>The process accommodates trial modifications and provides trustees with the information needed at the trial stage</a:t>
            </a:r>
          </a:p>
          <a:p>
            <a:pPr lvl="1">
              <a:lnSpc>
                <a:spcPct val="80000"/>
              </a:lnSpc>
            </a:pPr>
            <a:r>
              <a:rPr lang="en-US" sz="2800" dirty="0"/>
              <a:t>There is no longer a need to amend the claim</a:t>
            </a:r>
          </a:p>
          <a:p>
            <a:pPr lvl="1">
              <a:lnSpc>
                <a:spcPct val="80000"/>
              </a:lnSpc>
            </a:pPr>
            <a:r>
              <a:rPr lang="en-US" sz="2800" dirty="0"/>
              <a:t>There is no longer a need to file a notice of payment change</a:t>
            </a:r>
          </a:p>
          <a:p>
            <a:pPr lvl="1">
              <a:lnSpc>
                <a:spcPct val="80000"/>
              </a:lnSpc>
            </a:pPr>
            <a:r>
              <a:rPr lang="en-US" sz="2800" dirty="0"/>
              <a:t>Servicers and their attorneys can file the motion (i.e., no need to wait for the debtor’s attorney)</a:t>
            </a:r>
          </a:p>
        </p:txBody>
      </p:sp>
      <p:sp>
        <p:nvSpPr>
          <p:cNvPr id="152583" name="Text Box 7"/>
          <p:cNvSpPr txBox="1">
            <a:spLocks noChangeArrowheads="1"/>
          </p:cNvSpPr>
          <p:nvPr/>
        </p:nvSpPr>
        <p:spPr bwMode="auto">
          <a:xfrm>
            <a:off x="0" y="1447800"/>
            <a:ext cx="8991600" cy="707886"/>
          </a:xfrm>
          <a:prstGeom prst="rect">
            <a:avLst/>
          </a:prstGeom>
          <a:noFill/>
          <a:ln w="9525" algn="ctr">
            <a:noFill/>
            <a:miter lim="800000"/>
            <a:headEnd/>
            <a:tailEnd/>
          </a:ln>
          <a:effectLst/>
        </p:spPr>
        <p:txBody>
          <a:bodyPr wrap="square">
            <a:spAutoFit/>
          </a:bodyPr>
          <a:lstStyle/>
          <a:p>
            <a:pPr>
              <a:lnSpc>
                <a:spcPct val="100000"/>
              </a:lnSpc>
              <a:spcBef>
                <a:spcPct val="50000"/>
              </a:spcBef>
              <a:buClrTx/>
              <a:buFontTx/>
              <a:buNone/>
            </a:pPr>
            <a:r>
              <a:rPr lang="en-US" sz="4000" dirty="0">
                <a:solidFill>
                  <a:srgbClr val="00B050"/>
                </a:solidFill>
                <a:effectLst>
                  <a:outerShdw blurRad="38100" dist="38100" dir="2700000" algn="tl">
                    <a:srgbClr val="000000"/>
                  </a:outerShdw>
                </a:effectLst>
              </a:rPr>
              <a:t>Benefits</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 y="91440"/>
            <a:ext cx="4619625" cy="809625"/>
          </a:xfrm>
          <a:prstGeom prst="rect">
            <a:avLst/>
          </a:prstGeom>
        </p:spPr>
      </p:pic>
    </p:spTree>
    <p:extLst>
      <p:ext uri="{BB962C8B-B14F-4D97-AF65-F5344CB8AC3E}">
        <p14:creationId xmlns:p14="http://schemas.microsoft.com/office/powerpoint/2010/main" val="73617269"/>
      </p:ext>
    </p:extLst>
  </p:cSld>
  <p:clrMapOvr>
    <a:masterClrMapping/>
  </p:clrMapOvr>
  <p:transition>
    <p:random/>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476A5DD5-2959-4EEA-922F-A2A9662FB79E}" type="slidenum">
              <a:rPr lang="en-US" kern="0" smtClean="0">
                <a:cs typeface="Arial" charset="0"/>
              </a:rPr>
              <a:pPr>
                <a:defRPr/>
              </a:pPr>
              <a:t>68</a:t>
            </a:fld>
            <a:endParaRPr lang="en-US" kern="0" dirty="0">
              <a:cs typeface="Arial" charset="0"/>
            </a:endParaRPr>
          </a:p>
        </p:txBody>
      </p:sp>
      <p:sp>
        <p:nvSpPr>
          <p:cNvPr id="3" name="Title 2"/>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31740777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CD83ABE-88F1-465D-B4EA-674949ABC015}" type="slidenum">
              <a:rPr lang="en-US" smtClean="0"/>
              <a:pPr/>
              <a:t>69</a:t>
            </a:fld>
            <a:endParaRPr lang="en-US" dirty="0"/>
          </a:p>
        </p:txBody>
      </p:sp>
      <p:sp>
        <p:nvSpPr>
          <p:cNvPr id="2053" name="Rectangle 5"/>
          <p:cNvSpPr>
            <a:spLocks noChangeArrowheads="1"/>
          </p:cNvSpPr>
          <p:nvPr/>
        </p:nvSpPr>
        <p:spPr bwMode="auto">
          <a:xfrm>
            <a:off x="0" y="2743200"/>
            <a:ext cx="9144000" cy="3200400"/>
          </a:xfrm>
          <a:prstGeom prst="rect">
            <a:avLst/>
          </a:prstGeom>
          <a:noFill/>
          <a:ln w="9525" algn="ctr">
            <a:noFill/>
            <a:miter lim="800000"/>
            <a:headEnd/>
            <a:tailEnd/>
          </a:ln>
          <a:effectLst/>
        </p:spPr>
        <p:txBody>
          <a:bodyPr wrap="none" anchor="ctr"/>
          <a:lstStyle/>
          <a:p>
            <a:endParaRPr lang="en-US" dirty="0"/>
          </a:p>
        </p:txBody>
      </p:sp>
      <p:pic>
        <p:nvPicPr>
          <p:cNvPr id="3" name="Picture 2" descr="A close up of a sign&#10;&#10;Description generated with very high confidence">
            <a:extLst>
              <a:ext uri="{FF2B5EF4-FFF2-40B4-BE49-F238E27FC236}">
                <a16:creationId xmlns:a16="http://schemas.microsoft.com/office/drawing/2014/main" id="{63B2A738-C41C-4C61-AE69-7C68A5FE1D0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5800" y="1066800"/>
            <a:ext cx="6269702" cy="1694779"/>
          </a:xfrm>
          <a:prstGeom prst="rect">
            <a:avLst/>
          </a:prstGeom>
        </p:spPr>
      </p:pic>
      <p:sp>
        <p:nvSpPr>
          <p:cNvPr id="4" name="Rectangle 3">
            <a:extLst>
              <a:ext uri="{FF2B5EF4-FFF2-40B4-BE49-F238E27FC236}">
                <a16:creationId xmlns:a16="http://schemas.microsoft.com/office/drawing/2014/main" id="{9F72FBB0-FBC8-4E90-8195-E70B9313114B}"/>
              </a:ext>
            </a:extLst>
          </p:cNvPr>
          <p:cNvSpPr/>
          <p:nvPr/>
        </p:nvSpPr>
        <p:spPr>
          <a:xfrm>
            <a:off x="3276600" y="3474713"/>
            <a:ext cx="3248005" cy="1243417"/>
          </a:xfrm>
          <a:prstGeom prst="rect">
            <a:avLst/>
          </a:prstGeom>
        </p:spPr>
        <p:txBody>
          <a:bodyPr wrap="none">
            <a:spAutoFit/>
          </a:bodyPr>
          <a:lstStyle/>
          <a:p>
            <a:r>
              <a:rPr lang="en-US" sz="8800" dirty="0">
                <a:solidFill>
                  <a:schemeClr val="accent1">
                    <a:lumMod val="75000"/>
                  </a:schemeClr>
                </a:solidFill>
                <a:effectLst/>
                <a:latin typeface="Freestyle Script" panose="030804020302050B0404" pitchFamily="66" charset="0"/>
              </a:rPr>
              <a:t>Thank you</a:t>
            </a:r>
            <a:endParaRPr lang="en-US" sz="8800" dirty="0">
              <a:solidFill>
                <a:schemeClr val="accent1">
                  <a:lumMod val="75000"/>
                </a:schemeClr>
              </a:solidFill>
            </a:endParaRPr>
          </a:p>
        </p:txBody>
      </p:sp>
    </p:spTree>
    <p:extLst>
      <p:ext uri="{BB962C8B-B14F-4D97-AF65-F5344CB8AC3E}">
        <p14:creationId xmlns:p14="http://schemas.microsoft.com/office/powerpoint/2010/main" val="819222870"/>
      </p:ext>
    </p:extLst>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85" y="685800"/>
            <a:ext cx="8229600" cy="1143000"/>
          </a:xfrm>
        </p:spPr>
        <p:txBody>
          <a:bodyPr>
            <a:normAutofit/>
          </a:bodyPr>
          <a:lstStyle/>
          <a:p>
            <a:pPr algn="ctr"/>
            <a:r>
              <a:rPr lang="en-US" b="1" dirty="0">
                <a:ea typeface="Roboto Black" panose="02000000000000000000" pitchFamily="2" charset="0"/>
                <a:cs typeface="Roboto Black" panose="02000000000000000000" pitchFamily="2" charset="0"/>
              </a:rPr>
              <a:t>PERIODIC STATEMENTS: </a:t>
            </a:r>
            <a:br>
              <a:rPr lang="en-US" b="1" dirty="0">
                <a:ea typeface="Roboto Black" panose="02000000000000000000" pitchFamily="2" charset="0"/>
                <a:cs typeface="Roboto Black" panose="02000000000000000000" pitchFamily="2" charset="0"/>
              </a:rPr>
            </a:br>
            <a:r>
              <a:rPr lang="en-US" b="1" dirty="0">
                <a:ea typeface="Roboto Black" panose="02000000000000000000" pitchFamily="2" charset="0"/>
                <a:cs typeface="Roboto Black" panose="02000000000000000000" pitchFamily="2" charset="0"/>
              </a:rPr>
              <a:t>New Rule</a:t>
            </a:r>
            <a:endParaRPr lang="en-US" dirty="0"/>
          </a:p>
        </p:txBody>
      </p:sp>
      <p:sp>
        <p:nvSpPr>
          <p:cNvPr id="3" name="Content Placeholder 2"/>
          <p:cNvSpPr>
            <a:spLocks noGrp="1"/>
          </p:cNvSpPr>
          <p:nvPr>
            <p:ph idx="1"/>
          </p:nvPr>
        </p:nvSpPr>
        <p:spPr/>
        <p:txBody>
          <a:bodyPr>
            <a:normAutofit/>
          </a:bodyPr>
          <a:lstStyle/>
          <a:p>
            <a:endParaRPr lang="en-US" dirty="0"/>
          </a:p>
          <a:p>
            <a:endParaRPr lang="en-US" dirty="0"/>
          </a:p>
          <a:p>
            <a:endParaRPr lang="en-US" sz="1600" dirty="0"/>
          </a:p>
          <a:p>
            <a:pPr algn="just"/>
            <a:r>
              <a:rPr lang="en-US" sz="1600" dirty="0"/>
              <a:t>On August 4, 2016 the CFPB issued a final rule amending parts of </a:t>
            </a:r>
            <a:r>
              <a:rPr lang="en-US" sz="1600" dirty="0" err="1"/>
              <a:t>Reg</a:t>
            </a:r>
            <a:r>
              <a:rPr lang="en-US" sz="1600" dirty="0"/>
              <a:t> X and </a:t>
            </a:r>
            <a:r>
              <a:rPr lang="en-US" sz="1600" dirty="0" err="1"/>
              <a:t>Reg</a:t>
            </a:r>
            <a:r>
              <a:rPr lang="en-US" sz="1600" dirty="0"/>
              <a:t> Z of RESPA. Among other things, the rule contains provisions requiring periodic statements in bankruptcy (referred to as “modified periodic statements”), subject to certain exemptions</a:t>
            </a:r>
          </a:p>
          <a:p>
            <a:pPr algn="just"/>
            <a:r>
              <a:rPr lang="en-US" sz="1600" dirty="0"/>
              <a:t>The new rule becomes effective 18 months after the rule is published in the Federal Register (April 19, 2018)</a:t>
            </a:r>
          </a:p>
          <a:p>
            <a:pPr algn="just"/>
            <a:r>
              <a:rPr lang="en-US" sz="1600" dirty="0"/>
              <a:t>The rule contains “safe harbor” forms</a:t>
            </a:r>
          </a:p>
        </p:txBody>
      </p:sp>
      <p:pic>
        <p:nvPicPr>
          <p:cNvPr id="4" name="Picture 3"/>
          <p:cNvPicPr>
            <a:picLocks noChangeAspect="1"/>
          </p:cNvPicPr>
          <p:nvPr/>
        </p:nvPicPr>
        <p:blipFill>
          <a:blip r:embed="rId2"/>
          <a:stretch>
            <a:fillRect/>
          </a:stretch>
        </p:blipFill>
        <p:spPr>
          <a:xfrm>
            <a:off x="182880" y="2057400"/>
            <a:ext cx="2397920" cy="1087491"/>
          </a:xfrm>
          <a:prstGeom prst="rect">
            <a:avLst/>
          </a:prstGeom>
        </p:spPr>
      </p:pic>
    </p:spTree>
    <p:extLst>
      <p:ext uri="{BB962C8B-B14F-4D97-AF65-F5344CB8AC3E}">
        <p14:creationId xmlns:p14="http://schemas.microsoft.com/office/powerpoint/2010/main" val="3455261523"/>
      </p:ext>
    </p:extLst>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229600" cy="1143000"/>
          </a:xfrm>
        </p:spPr>
        <p:txBody>
          <a:bodyPr>
            <a:normAutofit/>
          </a:bodyPr>
          <a:lstStyle/>
          <a:p>
            <a:pPr algn="ctr"/>
            <a:r>
              <a:rPr lang="en-US" b="1" dirty="0">
                <a:latin typeface="+mn-lt"/>
              </a:rPr>
              <a:t>PERIODIC STATEMENTS: </a:t>
            </a:r>
            <a:r>
              <a:rPr lang="en-US" sz="2400" b="1" dirty="0">
                <a:latin typeface="+mn-lt"/>
              </a:rPr>
              <a:t>New Rule – </a:t>
            </a:r>
            <a:br>
              <a:rPr lang="en-US" sz="2400" b="1" dirty="0">
                <a:latin typeface="+mn-lt"/>
              </a:rPr>
            </a:br>
            <a:r>
              <a:rPr lang="en-US" sz="2400" b="1" dirty="0">
                <a:latin typeface="+mn-lt"/>
              </a:rPr>
              <a:t>Exemptions from coverage</a:t>
            </a:r>
          </a:p>
        </p:txBody>
      </p:sp>
      <p:sp>
        <p:nvSpPr>
          <p:cNvPr id="3" name="Content Placeholder 2"/>
          <p:cNvSpPr>
            <a:spLocks noGrp="1"/>
          </p:cNvSpPr>
          <p:nvPr>
            <p:ph idx="1"/>
          </p:nvPr>
        </p:nvSpPr>
        <p:spPr/>
        <p:txBody>
          <a:bodyPr>
            <a:normAutofit/>
          </a:bodyPr>
          <a:lstStyle/>
          <a:p>
            <a:pPr algn="just"/>
            <a:r>
              <a:rPr lang="en-US" sz="1600" dirty="0"/>
              <a:t>The final rule applies exemptions at the loan level</a:t>
            </a:r>
          </a:p>
          <a:p>
            <a:pPr lvl="1" algn="just"/>
            <a:r>
              <a:rPr lang="en-US" sz="1600" dirty="0"/>
              <a:t>When the criteria for an exemption applies to one borrower on the loan, the servicer is exempt from having to provide a modified periodic statement with respect to any borrower on the loan</a:t>
            </a:r>
          </a:p>
          <a:p>
            <a:pPr algn="just"/>
            <a:r>
              <a:rPr lang="en-US" sz="1600" dirty="0"/>
              <a:t>Opt in/Opt Out may be in writing or done verbally provided it is documented</a:t>
            </a:r>
          </a:p>
          <a:p>
            <a:pPr lvl="1" algn="just"/>
            <a:r>
              <a:rPr lang="en-US" sz="1600" dirty="0"/>
              <a:t>An agent can also submit the request</a:t>
            </a:r>
          </a:p>
        </p:txBody>
      </p:sp>
    </p:spTree>
    <p:extLst>
      <p:ext uri="{BB962C8B-B14F-4D97-AF65-F5344CB8AC3E}">
        <p14:creationId xmlns:p14="http://schemas.microsoft.com/office/powerpoint/2010/main" val="1663107508"/>
      </p:ext>
    </p:extLst>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143000"/>
          </a:xfrm>
        </p:spPr>
        <p:txBody>
          <a:bodyPr>
            <a:normAutofit/>
          </a:bodyPr>
          <a:lstStyle/>
          <a:p>
            <a:pPr algn="ctr"/>
            <a:r>
              <a:rPr lang="en-US" b="1" dirty="0">
                <a:latin typeface="+mn-lt"/>
              </a:rPr>
              <a:t>PERIODIC STATEMENTS: </a:t>
            </a:r>
            <a:r>
              <a:rPr lang="en-US" sz="2400" b="1" dirty="0">
                <a:latin typeface="+mn-lt"/>
              </a:rPr>
              <a:t>New Rule – </a:t>
            </a:r>
            <a:br>
              <a:rPr lang="en-US" sz="2400" b="1" dirty="0">
                <a:latin typeface="+mn-lt"/>
              </a:rPr>
            </a:br>
            <a:r>
              <a:rPr lang="en-US" sz="2400" b="1" dirty="0">
                <a:latin typeface="+mn-lt"/>
              </a:rPr>
              <a:t>Exemptions from coverage</a:t>
            </a:r>
          </a:p>
        </p:txBody>
      </p:sp>
      <p:sp>
        <p:nvSpPr>
          <p:cNvPr id="3" name="Content Placeholder 2"/>
          <p:cNvSpPr>
            <a:spLocks noGrp="1"/>
          </p:cNvSpPr>
          <p:nvPr>
            <p:ph idx="1"/>
          </p:nvPr>
        </p:nvSpPr>
        <p:spPr/>
        <p:txBody>
          <a:bodyPr>
            <a:normAutofit/>
          </a:bodyPr>
          <a:lstStyle/>
          <a:p>
            <a:pPr algn="just"/>
            <a:r>
              <a:rPr lang="en-US" sz="1600" dirty="0"/>
              <a:t>Fixed rate mortgages if substantially similar information provided on coupon book</a:t>
            </a:r>
          </a:p>
          <a:p>
            <a:pPr lvl="1" algn="just"/>
            <a:r>
              <a:rPr lang="en-US" sz="1600" dirty="0"/>
              <a:t>But if the borrower is more than 45 days delinquent, the servicer must provide delinquency information separately in writing, including an account history for the delinquency period</a:t>
            </a:r>
          </a:p>
          <a:p>
            <a:pPr algn="just"/>
            <a:r>
              <a:rPr lang="en-US" sz="1600" dirty="0"/>
              <a:t>Mortgage loans that are services by small servicers (servicers that service 5,000 or fewer mortgage loans of which servicer or affiliate is creditor or assignee) and state housing finance agencies</a:t>
            </a:r>
          </a:p>
          <a:p>
            <a:pPr algn="just"/>
            <a:r>
              <a:rPr lang="en-US" sz="1600" dirty="0"/>
              <a:t>Reverse mortgage and timeshare plans</a:t>
            </a:r>
          </a:p>
          <a:p>
            <a:pPr algn="just"/>
            <a:r>
              <a:rPr lang="en-US" sz="1600" dirty="0"/>
              <a:t>Open-end home loans such as HELOCs</a:t>
            </a:r>
          </a:p>
        </p:txBody>
      </p:sp>
    </p:spTree>
    <p:extLst>
      <p:ext uri="{BB962C8B-B14F-4D97-AF65-F5344CB8AC3E}">
        <p14:creationId xmlns:p14="http://schemas.microsoft.com/office/powerpoint/2010/main" val="2261716311"/>
      </p:ext>
    </p:extLst>
  </p:cSld>
  <p:clrMapOvr>
    <a:masterClrMapping/>
  </p:clrMapOvr>
  <p:transition>
    <p:random/>
  </p:transition>
</p:sld>
</file>

<file path=ppt/theme/theme1.xml><?xml version="1.0" encoding="utf-8"?>
<a:theme xmlns:a="http://schemas.openxmlformats.org/drawingml/2006/main" name="Slit">
  <a:themeElements>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Sli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812800" marR="0" indent="-812800" algn="l" defTabSz="914400" rtl="0" eaLnBrk="1" fontAlgn="base" latinLnBrk="0" hangingPunct="1">
          <a:lnSpc>
            <a:spcPct val="80000"/>
          </a:lnSpc>
          <a:spcBef>
            <a:spcPct val="20000"/>
          </a:spcBef>
          <a:spcAft>
            <a:spcPct val="0"/>
          </a:spcAft>
          <a:buClr>
            <a:schemeClr val="hlink"/>
          </a:buClr>
          <a:buSzTx/>
          <a:buFont typeface="Wingdings" pitchFamily="2" charset="2"/>
          <a:buNone/>
          <a:tabLst/>
          <a:defRPr kumimoji="0" lang="en-US" sz="4800" b="0" i="0" u="none" strike="noStrike" cap="none" normalizeH="0" baseline="0" smtClean="0">
            <a:ln>
              <a:noFill/>
            </a:ln>
            <a:solidFill>
              <a:schemeClr val="tx1"/>
            </a:solidFill>
            <a:effectLst>
              <a:outerShdw blurRad="38100" dist="38100" dir="2700000" algn="tl">
                <a:srgbClr val="000000">
                  <a:alpha val="43137"/>
                </a:srgbClr>
              </a:outerShdw>
            </a:effectLst>
            <a:latin typeface="Tahoma"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812800" marR="0" indent="-812800" algn="l" defTabSz="914400" rtl="0" eaLnBrk="1" fontAlgn="base" latinLnBrk="0" hangingPunct="1">
          <a:lnSpc>
            <a:spcPct val="80000"/>
          </a:lnSpc>
          <a:spcBef>
            <a:spcPct val="20000"/>
          </a:spcBef>
          <a:spcAft>
            <a:spcPct val="0"/>
          </a:spcAft>
          <a:buClr>
            <a:schemeClr val="hlink"/>
          </a:buClr>
          <a:buSzTx/>
          <a:buFont typeface="Wingdings" pitchFamily="2" charset="2"/>
          <a:buNone/>
          <a:tabLst/>
          <a:defRPr kumimoji="0" lang="en-US" sz="4800" b="0" i="0" u="none" strike="noStrike" cap="none" normalizeH="0" baseline="0" smtClean="0">
            <a:ln>
              <a:noFill/>
            </a:ln>
            <a:solidFill>
              <a:schemeClr val="tx1"/>
            </a:solidFill>
            <a:effectLst>
              <a:outerShdw blurRad="38100" dist="38100" dir="2700000" algn="tl">
                <a:srgbClr val="000000">
                  <a:alpha val="43137"/>
                </a:srgbClr>
              </a:outerShdw>
            </a:effectLst>
            <a:latin typeface="Tahoma" charset="0"/>
          </a:defRPr>
        </a:defPPr>
      </a:lstStyle>
    </a:lnDef>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812800" marR="0" indent="-812800" algn="l" defTabSz="914400" rtl="0" eaLnBrk="1" fontAlgn="base" latinLnBrk="0" hangingPunct="1">
          <a:lnSpc>
            <a:spcPct val="80000"/>
          </a:lnSpc>
          <a:spcBef>
            <a:spcPct val="20000"/>
          </a:spcBef>
          <a:spcAft>
            <a:spcPct val="0"/>
          </a:spcAft>
          <a:buClr>
            <a:schemeClr val="hlink"/>
          </a:buClr>
          <a:buSzTx/>
          <a:buFont typeface="Wingdings" pitchFamily="2" charset="2"/>
          <a:buNone/>
          <a:tabLst/>
          <a:defRPr kumimoji="0" lang="en-US" sz="4800" b="0" i="0" u="none" strike="noStrike" cap="none" normalizeH="0" baseline="0" smtClean="0">
            <a:ln>
              <a:noFill/>
            </a:ln>
            <a:solidFill>
              <a:schemeClr val="tx1"/>
            </a:solidFill>
            <a:effectLst>
              <a:outerShdw blurRad="38100" dist="38100" dir="2700000" algn="tl">
                <a:srgbClr val="000000">
                  <a:alpha val="43137"/>
                </a:srgbClr>
              </a:outerShdw>
            </a:effectLst>
            <a:latin typeface="Tahoma"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812800" marR="0" indent="-812800" algn="l" defTabSz="914400" rtl="0" eaLnBrk="1" fontAlgn="base" latinLnBrk="0" hangingPunct="1">
          <a:lnSpc>
            <a:spcPct val="80000"/>
          </a:lnSpc>
          <a:spcBef>
            <a:spcPct val="20000"/>
          </a:spcBef>
          <a:spcAft>
            <a:spcPct val="0"/>
          </a:spcAft>
          <a:buClr>
            <a:schemeClr val="hlink"/>
          </a:buClr>
          <a:buSzTx/>
          <a:buFont typeface="Wingdings" pitchFamily="2" charset="2"/>
          <a:buNone/>
          <a:tabLst/>
          <a:defRPr kumimoji="0" lang="en-US" sz="4800" b="0" i="0" u="none" strike="noStrike" cap="none" normalizeH="0" baseline="0" smtClean="0">
            <a:ln>
              <a:noFill/>
            </a:ln>
            <a:solidFill>
              <a:schemeClr val="tx1"/>
            </a:solidFill>
            <a:effectLst>
              <a:outerShdw blurRad="38100" dist="38100" dir="2700000" algn="tl">
                <a:srgbClr val="000000">
                  <a:alpha val="43137"/>
                </a:srgbClr>
              </a:outerShdw>
            </a:effectLst>
            <a:latin typeface="Tahoma"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Facet">
  <a:themeElements>
    <a:clrScheme name="Custom 3">
      <a:dk1>
        <a:sysClr val="windowText" lastClr="000000"/>
      </a:dk1>
      <a:lt1>
        <a:sysClr val="window" lastClr="FFFFFF"/>
      </a:lt1>
      <a:dk2>
        <a:srgbClr val="373545"/>
      </a:dk2>
      <a:lt2>
        <a:srgbClr val="DCD8DC"/>
      </a:lt2>
      <a:accent1>
        <a:srgbClr val="864EA9"/>
      </a:accent1>
      <a:accent2>
        <a:srgbClr val="9ADB46"/>
      </a:accent2>
      <a:accent3>
        <a:srgbClr val="5D739A"/>
      </a:accent3>
      <a:accent4>
        <a:srgbClr val="A8DF5F"/>
      </a:accent4>
      <a:accent5>
        <a:srgbClr val="84ACB6"/>
      </a:accent5>
      <a:accent6>
        <a:srgbClr val="6F8183"/>
      </a:accent6>
      <a:hlink>
        <a:srgbClr val="69A020"/>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ilk Glass">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Slit</Template>
  <TotalTime>16182</TotalTime>
  <Words>4546</Words>
  <Application>Microsoft Office PowerPoint</Application>
  <PresentationFormat>On-screen Show (4:3)</PresentationFormat>
  <Paragraphs>447</Paragraphs>
  <Slides>69</Slides>
  <Notes>49</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69</vt:i4>
      </vt:variant>
    </vt:vector>
  </HeadingPairs>
  <TitlesOfParts>
    <vt:vector size="82" baseType="lpstr">
      <vt:lpstr>Arial</vt:lpstr>
      <vt:lpstr>Constantia</vt:lpstr>
      <vt:lpstr>Freestyle Script</vt:lpstr>
      <vt:lpstr>Roboto Black</vt:lpstr>
      <vt:lpstr>Rockwell Extra Bold</vt:lpstr>
      <vt:lpstr>Tahoma</vt:lpstr>
      <vt:lpstr>Trebuchet MS</vt:lpstr>
      <vt:lpstr>Wingdings</vt:lpstr>
      <vt:lpstr>Wingdings 2</vt:lpstr>
      <vt:lpstr>Wingdings 3</vt:lpstr>
      <vt:lpstr>Slit</vt:lpstr>
      <vt:lpstr>Custom Design</vt:lpstr>
      <vt:lpstr>Facet</vt:lpstr>
      <vt:lpstr> 2017 Plan and Bankruptcy Rule Changes &amp; Form 410/410A Guidelines </vt:lpstr>
      <vt:lpstr>CFPB  Amendment to Final Mortgage Servicing Rules      Modified Periodic Statements</vt:lpstr>
      <vt:lpstr>PowerPoint Presentation</vt:lpstr>
      <vt:lpstr>PowerPoint Presentation</vt:lpstr>
      <vt:lpstr>PowerPoint Presentation</vt:lpstr>
      <vt:lpstr>PERIODIC STATEMENTS: Current Rule</vt:lpstr>
      <vt:lpstr>PERIODIC STATEMENTS:  New Rule</vt:lpstr>
      <vt:lpstr>PERIODIC STATEMENTS: New Rule –  Exemptions from coverage</vt:lpstr>
      <vt:lpstr>PERIODIC STATEMENTS: New Rule –  Exemptions from coverage</vt:lpstr>
      <vt:lpstr>PERIODIC STATEMENTS: New Rule – When can you stop sending statements?</vt:lpstr>
      <vt:lpstr>PERIODIC STATEMENTS: New Rule –  Exemptions from coverage</vt:lpstr>
      <vt:lpstr>PERIODIC STATEMENTS: New Rule –  Content of the Statements</vt:lpstr>
      <vt:lpstr>PowerPoint Presentation</vt:lpstr>
      <vt:lpstr>PowerPoint Presentation</vt:lpstr>
      <vt:lpstr>PERIODIC STATEMENTS: New Rule –  Content of the Statements</vt:lpstr>
      <vt:lpstr>PowerPoint Presentation</vt:lpstr>
      <vt:lpstr>PERIODIC STATEMENTS: New Rule –  Content of the Statements</vt:lpstr>
      <vt:lpstr>PERIODIC STATEMENTS: New Rule –  Content of the Statements</vt:lpstr>
      <vt:lpstr>PERIODIC STATEMENTS: New Rule –  Miscellaneous Provisions</vt:lpstr>
      <vt:lpstr>PERIODIC STATEMENTS: New Rule –  Billing Transaction Timeline</vt:lpstr>
      <vt:lpstr>PERIODIC STATEMENTS: New Rule –  Billing Transaction Timeline</vt:lpstr>
      <vt:lpstr> More Changes Coming</vt:lpstr>
      <vt:lpstr> More Changes Coming</vt:lpstr>
      <vt:lpstr> More Changes Coming</vt:lpstr>
      <vt:lpstr> More Changes Coming</vt:lpstr>
      <vt:lpstr>PowerPoint Presentation</vt:lpstr>
      <vt:lpstr>PowerPoint Presentation</vt:lpstr>
      <vt:lpstr> More Changes Coming</vt:lpstr>
      <vt:lpstr> More Changes Coming</vt:lpstr>
      <vt:lpstr> More Changes Coming</vt:lpstr>
      <vt:lpstr>PowerPoint Presentation</vt:lpstr>
      <vt:lpstr>Revised Proof of Claim Forms</vt:lpstr>
      <vt:lpstr>Revised Proof of Claim Forms</vt:lpstr>
      <vt:lpstr>Revised Proof of Claim Forms</vt:lpstr>
      <vt:lpstr>Revised Proof of Claim Forms</vt:lpstr>
      <vt:lpstr>Revised Proof of Claim Forms</vt:lpstr>
      <vt:lpstr>Revised Proof of Claim Forms</vt:lpstr>
      <vt:lpstr>Revised Proof of Claim Forms</vt:lpstr>
      <vt:lpstr>Revised Proof of Claim Forms</vt:lpstr>
      <vt:lpstr>Revised Proof of Claim Forms</vt:lpstr>
      <vt:lpstr>Revised Proof of Claim Forms</vt:lpstr>
      <vt:lpstr>Revised Proof of Claim Forms</vt:lpstr>
      <vt:lpstr>Revised Proof of Claim Forms</vt:lpstr>
      <vt:lpstr>Revised Proof of Claim Forms</vt:lpstr>
      <vt:lpstr>Proofs of Claim</vt:lpstr>
      <vt:lpstr>Proofs of Claim</vt:lpstr>
      <vt:lpstr>Proofs of Claim</vt:lpstr>
      <vt:lpstr>Proofs of Claim</vt:lpstr>
      <vt:lpstr>Revised Proof of Claim Forms</vt:lpstr>
      <vt:lpstr>Revised Proof of Claim Forms</vt:lpstr>
      <vt:lpstr>Proofs of Claim</vt:lpstr>
      <vt:lpstr>Proofs of Claim</vt:lpstr>
      <vt:lpstr>Proofs of Claim</vt:lpstr>
      <vt:lpstr>Proofs of Claim</vt:lpstr>
      <vt:lpstr>Proofs of Claim</vt:lpstr>
      <vt:lpstr>Proofs of Claim</vt:lpstr>
      <vt:lpstr>Proofs of Claim</vt:lpstr>
      <vt:lpstr>Proofs of Claim</vt:lpstr>
      <vt:lpstr>Proofs of Claim</vt:lpstr>
      <vt:lpstr>Proofs of Claim</vt:lpstr>
      <vt:lpstr>Proofs of Claim</vt:lpstr>
      <vt:lpstr>Proofs of Claim</vt:lpstr>
      <vt:lpstr>  2017 NACTT Mortgage Committee Meeting:  Proposal of the Loan Modification Subcommittee</vt:lpstr>
      <vt:lpstr>Proposal of the Loan Mod Subcommittee</vt:lpstr>
      <vt:lpstr>Proposal of the Loan Mod Subcommittee</vt:lpstr>
      <vt:lpstr>Proposal of the Loan Mod Subcommittee</vt:lpstr>
      <vt:lpstr>Proposal of the Loan Mod Subcommittee</vt:lpstr>
      <vt:lpstr>Questions?</vt:lpstr>
      <vt:lpstr>PowerPoint Presentation</vt:lpstr>
    </vt:vector>
  </TitlesOfParts>
  <Company>MRPCNC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Bankruptcy Reform 2005</dc:title>
  <dc:creator>mjm</dc:creator>
  <cp:lastModifiedBy>Julie Ridding</cp:lastModifiedBy>
  <cp:revision>477</cp:revision>
  <cp:lastPrinted>2014-06-19T03:13:25Z</cp:lastPrinted>
  <dcterms:created xsi:type="dcterms:W3CDTF">2005-06-07T04:43:16Z</dcterms:created>
  <dcterms:modified xsi:type="dcterms:W3CDTF">2018-05-08T01:35:12Z</dcterms:modified>
</cp:coreProperties>
</file>