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274" r:id="rId20"/>
    <p:sldId id="259" r:id="rId21"/>
    <p:sldId id="268" r:id="rId22"/>
    <p:sldId id="278" r:id="rId23"/>
    <p:sldId id="279" r:id="rId24"/>
    <p:sldId id="280" r:id="rId25"/>
    <p:sldId id="269" r:id="rId26"/>
    <p:sldId id="263" r:id="rId27"/>
    <p:sldId id="264" r:id="rId28"/>
    <p:sldId id="266" r:id="rId29"/>
    <p:sldId id="281" r:id="rId30"/>
    <p:sldId id="282" r:id="rId31"/>
    <p:sldId id="283" r:id="rId32"/>
    <p:sldId id="270" r:id="rId33"/>
    <p:sldId id="271" r:id="rId34"/>
    <p:sldId id="276" r:id="rId35"/>
    <p:sldId id="273" r:id="rId36"/>
    <p:sldId id="284" r:id="rId37"/>
    <p:sldId id="285" r:id="rId38"/>
    <p:sldId id="287" r:id="rId39"/>
    <p:sldId id="286" r:id="rId40"/>
    <p:sldId id="309" r:id="rId41"/>
    <p:sldId id="288" r:id="rId42"/>
    <p:sldId id="289" r:id="rId43"/>
    <p:sldId id="290" r:id="rId44"/>
    <p:sldId id="291" r:id="rId45"/>
    <p:sldId id="292" r:id="rId46"/>
    <p:sldId id="293" r:id="rId47"/>
    <p:sldId id="297" r:id="rId48"/>
    <p:sldId id="294" r:id="rId49"/>
    <p:sldId id="298" r:id="rId50"/>
    <p:sldId id="295" r:id="rId51"/>
    <p:sldId id="299" r:id="rId52"/>
    <p:sldId id="300" r:id="rId53"/>
    <p:sldId id="301" r:id="rId54"/>
    <p:sldId id="302" r:id="rId55"/>
    <p:sldId id="296" r:id="rId56"/>
    <p:sldId id="304" r:id="rId57"/>
    <p:sldId id="305" r:id="rId58"/>
    <p:sldId id="306" r:id="rId59"/>
    <p:sldId id="307" r:id="rId60"/>
    <p:sldId id="303" r:id="rId61"/>
    <p:sldId id="310" r:id="rId62"/>
    <p:sldId id="31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5565A-A61F-402F-8A77-EBF389A7FA4A}" v="552" dt="2018-07-26T19:0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48" y="21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idding" userId="770e14c3bf5fcef6" providerId="LiveId" clId="{6D25565A-A61F-402F-8A77-EBF389A7FA4A}"/>
    <pc:docChg chg="custSel addSld modSld">
      <pc:chgData name="Julie Ridding" userId="770e14c3bf5fcef6" providerId="LiveId" clId="{6D25565A-A61F-402F-8A77-EBF389A7FA4A}" dt="2018-07-26T19:01:55" v="48" actId="5793"/>
      <pc:docMkLst>
        <pc:docMk/>
      </pc:docMkLst>
      <pc:sldChg chg="modSp">
        <pc:chgData name="Julie Ridding" userId="770e14c3bf5fcef6" providerId="LiveId" clId="{6D25565A-A61F-402F-8A77-EBF389A7FA4A}" dt="2018-07-26T18:59:38.160" v="9" actId="20577"/>
        <pc:sldMkLst>
          <pc:docMk/>
          <pc:sldMk cId="1806855799" sldId="256"/>
        </pc:sldMkLst>
        <pc:spChg chg="mod">
          <ac:chgData name="Julie Ridding" userId="770e14c3bf5fcef6" providerId="LiveId" clId="{6D25565A-A61F-402F-8A77-EBF389A7FA4A}" dt="2018-07-26T18:59:38.160" v="9" actId="20577"/>
          <ac:spMkLst>
            <pc:docMk/>
            <pc:sldMk cId="1806855799" sldId="256"/>
            <ac:spMk id="3" creationId="{00000000-0000-0000-0000-000000000000}"/>
          </ac:spMkLst>
        </pc:spChg>
      </pc:sldChg>
      <pc:sldChg chg="modSp add">
        <pc:chgData name="Julie Ridding" userId="770e14c3bf5fcef6" providerId="LiveId" clId="{6D25565A-A61F-402F-8A77-EBF389A7FA4A}" dt="2018-07-26T19:01:55" v="48" actId="5793"/>
        <pc:sldMkLst>
          <pc:docMk/>
          <pc:sldMk cId="1721112535" sldId="327"/>
        </pc:sldMkLst>
        <pc:spChg chg="mod">
          <ac:chgData name="Julie Ridding" userId="770e14c3bf5fcef6" providerId="LiveId" clId="{6D25565A-A61F-402F-8A77-EBF389A7FA4A}" dt="2018-07-26T19:01:55" v="48" actId="5793"/>
          <ac:spMkLst>
            <pc:docMk/>
            <pc:sldMk cId="1721112535" sldId="327"/>
            <ac:spMk id="4" creationId="{73B1DC66-A8BB-48E2-8DAD-E27041CB7CE5}"/>
          </ac:spMkLst>
        </pc:spChg>
      </pc:sldChg>
      <pc:sldChg chg="delSp add setBg delDesignElem">
        <pc:chgData name="Julie Ridding" userId="770e14c3bf5fcef6" providerId="LiveId" clId="{6D25565A-A61F-402F-8A77-EBF389A7FA4A}" dt="2018-07-26T19:00:56.083" v="11"/>
        <pc:sldMkLst>
          <pc:docMk/>
          <pc:sldMk cId="744597472" sldId="328"/>
        </pc:sldMkLst>
        <pc:grpChg chg="del">
          <ac:chgData name="Julie Ridding" userId="770e14c3bf5fcef6" providerId="LiveId" clId="{6D25565A-A61F-402F-8A77-EBF389A7FA4A}" dt="2018-07-26T19:00:56.083" v="11"/>
          <ac:grpSpMkLst>
            <pc:docMk/>
            <pc:sldMk cId="744597472" sldId="328"/>
            <ac:grpSpMk id="10" creationId="{B4DE830A-B531-4A3B-96F6-0ECE88B08555}"/>
          </ac:grpSpMkLst>
        </pc:grpChg>
      </pc:sldChg>
    </pc:docChg>
  </pc:docChgLst>
  <pc:docChgLst>
    <pc:chgData name="Julie Ridding" userId="770e14c3bf5fcef6" providerId="LiveId" clId="{F0186DDE-6AE4-4B06-B9B3-5971C617D74E}"/>
    <pc:docChg chg="custSel addSld modSld sldOrd">
      <pc:chgData name="Julie Ridding" userId="770e14c3bf5fcef6" providerId="LiveId" clId="{F0186DDE-6AE4-4B06-B9B3-5971C617D74E}" dt="2018-07-24T18:18:33.237" v="502" actId="6549"/>
      <pc:docMkLst>
        <pc:docMk/>
      </pc:docMkLst>
      <pc:sldChg chg="modSp ord">
        <pc:chgData name="Julie Ridding" userId="770e14c3bf5fcef6" providerId="LiveId" clId="{F0186DDE-6AE4-4B06-B9B3-5971C617D74E}" dt="2018-07-24T18:17:34.571" v="497" actId="1076"/>
        <pc:sldMkLst>
          <pc:docMk/>
          <pc:sldMk cId="2566898281" sldId="259"/>
        </pc:sldMkLst>
        <pc:spChg chg="mod">
          <ac:chgData name="Julie Ridding" userId="770e14c3bf5fcef6" providerId="LiveId" clId="{F0186DDE-6AE4-4B06-B9B3-5971C617D74E}" dt="2018-07-24T18:17:34.571" v="497" actId="1076"/>
          <ac:spMkLst>
            <pc:docMk/>
            <pc:sldMk cId="2566898281" sldId="259"/>
            <ac:spMk id="2" creationId="{00000000-0000-0000-0000-000000000000}"/>
          </ac:spMkLst>
        </pc:spChg>
      </pc:sldChg>
      <pc:sldChg chg="modSp add">
        <pc:chgData name="Julie Ridding" userId="770e14c3bf5fcef6" providerId="LiveId" clId="{F0186DDE-6AE4-4B06-B9B3-5971C617D74E}" dt="2018-07-24T17:59:51.540" v="13" actId="20577"/>
        <pc:sldMkLst>
          <pc:docMk/>
          <pc:sldMk cId="217028274" sldId="312"/>
        </pc:sldMkLst>
        <pc:spChg chg="mod">
          <ac:chgData name="Julie Ridding" userId="770e14c3bf5fcef6" providerId="LiveId" clId="{F0186DDE-6AE4-4B06-B9B3-5971C617D74E}" dt="2018-07-24T17:58:37.941" v="3" actId="20577"/>
          <ac:spMkLst>
            <pc:docMk/>
            <pc:sldMk cId="217028274" sldId="312"/>
            <ac:spMk id="2" creationId="{B00CA577-5D76-4EAC-AE8C-76AE02AD22B4}"/>
          </ac:spMkLst>
        </pc:spChg>
        <pc:spChg chg="mod">
          <ac:chgData name="Julie Ridding" userId="770e14c3bf5fcef6" providerId="LiveId" clId="{F0186DDE-6AE4-4B06-B9B3-5971C617D74E}" dt="2018-07-24T17:59:51.540" v="13" actId="20577"/>
          <ac:spMkLst>
            <pc:docMk/>
            <pc:sldMk cId="217028274" sldId="312"/>
            <ac:spMk id="3" creationId="{5565D0D4-1465-451A-BBF4-6592EDAF6530}"/>
          </ac:spMkLst>
        </pc:spChg>
      </pc:sldChg>
      <pc:sldChg chg="modSp add">
        <pc:chgData name="Julie Ridding" userId="770e14c3bf5fcef6" providerId="LiveId" clId="{F0186DDE-6AE4-4B06-B9B3-5971C617D74E}" dt="2018-07-24T18:16:06.141" v="446" actId="113"/>
        <pc:sldMkLst>
          <pc:docMk/>
          <pc:sldMk cId="1877234167" sldId="313"/>
        </pc:sldMkLst>
        <pc:spChg chg="mod">
          <ac:chgData name="Julie Ridding" userId="770e14c3bf5fcef6" providerId="LiveId" clId="{F0186DDE-6AE4-4B06-B9B3-5971C617D74E}" dt="2018-07-24T18:16:06.141" v="446" actId="113"/>
          <ac:spMkLst>
            <pc:docMk/>
            <pc:sldMk cId="1877234167" sldId="313"/>
            <ac:spMk id="2" creationId="{0A7AD5E8-4C3F-4404-9B5C-92EEEE4D8298}"/>
          </ac:spMkLst>
        </pc:spChg>
        <pc:spChg chg="mod">
          <ac:chgData name="Julie Ridding" userId="770e14c3bf5fcef6" providerId="LiveId" clId="{F0186DDE-6AE4-4B06-B9B3-5971C617D74E}" dt="2018-07-24T18:00:32.384" v="15"/>
          <ac:spMkLst>
            <pc:docMk/>
            <pc:sldMk cId="1877234167" sldId="313"/>
            <ac:spMk id="3" creationId="{C009B1D9-4AF2-4D76-A2A8-F03CD7511F9D}"/>
          </ac:spMkLst>
        </pc:spChg>
      </pc:sldChg>
      <pc:sldChg chg="addSp modSp add">
        <pc:chgData name="Julie Ridding" userId="770e14c3bf5fcef6" providerId="LiveId" clId="{F0186DDE-6AE4-4B06-B9B3-5971C617D74E}" dt="2018-07-24T18:16:13.904" v="447" actId="113"/>
        <pc:sldMkLst>
          <pc:docMk/>
          <pc:sldMk cId="512283622" sldId="314"/>
        </pc:sldMkLst>
        <pc:spChg chg="mod">
          <ac:chgData name="Julie Ridding" userId="770e14c3bf5fcef6" providerId="LiveId" clId="{F0186DDE-6AE4-4B06-B9B3-5971C617D74E}" dt="2018-07-24T18:16:13.904" v="447" actId="113"/>
          <ac:spMkLst>
            <pc:docMk/>
            <pc:sldMk cId="512283622" sldId="314"/>
            <ac:spMk id="2" creationId="{AB9A492E-C125-44B9-B6D6-28B8841D5268}"/>
          </ac:spMkLst>
        </pc:spChg>
        <pc:spChg chg="mod">
          <ac:chgData name="Julie Ridding" userId="770e14c3bf5fcef6" providerId="LiveId" clId="{F0186DDE-6AE4-4B06-B9B3-5971C617D74E}" dt="2018-07-24T18:15:03.876" v="442" actId="1076"/>
          <ac:spMkLst>
            <pc:docMk/>
            <pc:sldMk cId="512283622" sldId="314"/>
            <ac:spMk id="3" creationId="{733A751C-D5E2-4BE1-A7F7-8B2325C263DF}"/>
          </ac:spMkLst>
        </pc:spChg>
        <pc:spChg chg="add mod">
          <ac:chgData name="Julie Ridding" userId="770e14c3bf5fcef6" providerId="LiveId" clId="{F0186DDE-6AE4-4B06-B9B3-5971C617D74E}" dt="2018-07-24T18:15:06.219" v="443" actId="1076"/>
          <ac:spMkLst>
            <pc:docMk/>
            <pc:sldMk cId="512283622" sldId="314"/>
            <ac:spMk id="4" creationId="{EC7D1A4F-0452-406D-ADC5-9D13F6B10152}"/>
          </ac:spMkLst>
        </pc:spChg>
        <pc:spChg chg="add mod">
          <ac:chgData name="Julie Ridding" userId="770e14c3bf5fcef6" providerId="LiveId" clId="{F0186DDE-6AE4-4B06-B9B3-5971C617D74E}" dt="2018-07-24T18:15:08.970" v="444" actId="1076"/>
          <ac:spMkLst>
            <pc:docMk/>
            <pc:sldMk cId="512283622" sldId="314"/>
            <ac:spMk id="5" creationId="{02C62010-9CFF-43AB-9837-5C0784654259}"/>
          </ac:spMkLst>
        </pc:spChg>
      </pc:sldChg>
      <pc:sldChg chg="addSp delSp modSp add">
        <pc:chgData name="Julie Ridding" userId="770e14c3bf5fcef6" providerId="LiveId" clId="{F0186DDE-6AE4-4B06-B9B3-5971C617D74E}" dt="2018-07-24T18:16:18.762" v="448" actId="113"/>
        <pc:sldMkLst>
          <pc:docMk/>
          <pc:sldMk cId="2483487379" sldId="315"/>
        </pc:sldMkLst>
        <pc:spChg chg="mod">
          <ac:chgData name="Julie Ridding" userId="770e14c3bf5fcef6" providerId="LiveId" clId="{F0186DDE-6AE4-4B06-B9B3-5971C617D74E}" dt="2018-07-24T18:16:18.762" v="448" actId="113"/>
          <ac:spMkLst>
            <pc:docMk/>
            <pc:sldMk cId="2483487379" sldId="315"/>
            <ac:spMk id="2" creationId="{F28091B8-0FC9-48FD-A717-DC21E7B00919}"/>
          </ac:spMkLst>
        </pc:spChg>
        <pc:spChg chg="del">
          <ac:chgData name="Julie Ridding" userId="770e14c3bf5fcef6" providerId="LiveId" clId="{F0186DDE-6AE4-4B06-B9B3-5971C617D74E}" dt="2018-07-24T18:04:01.888" v="133" actId="478"/>
          <ac:spMkLst>
            <pc:docMk/>
            <pc:sldMk cId="2483487379" sldId="315"/>
            <ac:spMk id="3" creationId="{258126AD-D383-4EAC-AE7E-A4C2865DCF50}"/>
          </ac:spMkLst>
        </pc:spChg>
        <pc:spChg chg="add mod">
          <ac:chgData name="Julie Ridding" userId="770e14c3bf5fcef6" providerId="LiveId" clId="{F0186DDE-6AE4-4B06-B9B3-5971C617D74E}" dt="2018-07-24T18:05:15.817" v="161" actId="1076"/>
          <ac:spMkLst>
            <pc:docMk/>
            <pc:sldMk cId="2483487379" sldId="315"/>
            <ac:spMk id="4" creationId="{69C2ECEF-FA95-4356-9168-4CF8D50BA199}"/>
          </ac:spMkLst>
        </pc:spChg>
        <pc:spChg chg="add mod">
          <ac:chgData name="Julie Ridding" userId="770e14c3bf5fcef6" providerId="LiveId" clId="{F0186DDE-6AE4-4B06-B9B3-5971C617D74E}" dt="2018-07-24T18:05:28.306" v="166" actId="1076"/>
          <ac:spMkLst>
            <pc:docMk/>
            <pc:sldMk cId="2483487379" sldId="315"/>
            <ac:spMk id="5" creationId="{F0A9F3A8-8827-4B3D-A847-BEEF10F09D4B}"/>
          </ac:spMkLst>
        </pc:spChg>
        <pc:spChg chg="add mod">
          <ac:chgData name="Julie Ridding" userId="770e14c3bf5fcef6" providerId="LiveId" clId="{F0186DDE-6AE4-4B06-B9B3-5971C617D74E}" dt="2018-07-24T18:05:22.058" v="164" actId="1076"/>
          <ac:spMkLst>
            <pc:docMk/>
            <pc:sldMk cId="2483487379" sldId="315"/>
            <ac:spMk id="6" creationId="{E97C5ACA-B819-488C-8598-BBBABEEDBF48}"/>
          </ac:spMkLst>
        </pc:spChg>
        <pc:spChg chg="add mod">
          <ac:chgData name="Julie Ridding" userId="770e14c3bf5fcef6" providerId="LiveId" clId="{F0186DDE-6AE4-4B06-B9B3-5971C617D74E}" dt="2018-07-24T18:05:25.296" v="165" actId="1076"/>
          <ac:spMkLst>
            <pc:docMk/>
            <pc:sldMk cId="2483487379" sldId="315"/>
            <ac:spMk id="7" creationId="{1365ED52-ECE6-408F-A092-B6F537814905}"/>
          </ac:spMkLst>
        </pc:spChg>
      </pc:sldChg>
      <pc:sldChg chg="modSp add">
        <pc:chgData name="Julie Ridding" userId="770e14c3bf5fcef6" providerId="LiveId" clId="{F0186DDE-6AE4-4B06-B9B3-5971C617D74E}" dt="2018-07-24T18:06:01.018" v="171"/>
        <pc:sldMkLst>
          <pc:docMk/>
          <pc:sldMk cId="3649160625" sldId="316"/>
        </pc:sldMkLst>
        <pc:spChg chg="mod">
          <ac:chgData name="Julie Ridding" userId="770e14c3bf5fcef6" providerId="LiveId" clId="{F0186DDE-6AE4-4B06-B9B3-5971C617D74E}" dt="2018-07-24T18:05:52.267" v="170" actId="20577"/>
          <ac:spMkLst>
            <pc:docMk/>
            <pc:sldMk cId="3649160625" sldId="316"/>
            <ac:spMk id="2" creationId="{819D4216-BE75-484F-AE8E-4F8BF1CAA967}"/>
          </ac:spMkLst>
        </pc:spChg>
        <pc:spChg chg="mod">
          <ac:chgData name="Julie Ridding" userId="770e14c3bf5fcef6" providerId="LiveId" clId="{F0186DDE-6AE4-4B06-B9B3-5971C617D74E}" dt="2018-07-24T18:06:01.018" v="171"/>
          <ac:spMkLst>
            <pc:docMk/>
            <pc:sldMk cId="3649160625" sldId="316"/>
            <ac:spMk id="3" creationId="{CD564C01-07B4-496B-96ED-B0583D3B4D0B}"/>
          </ac:spMkLst>
        </pc:spChg>
      </pc:sldChg>
      <pc:sldChg chg="modSp add">
        <pc:chgData name="Julie Ridding" userId="770e14c3bf5fcef6" providerId="LiveId" clId="{F0186DDE-6AE4-4B06-B9B3-5971C617D74E}" dt="2018-07-24T18:16:41.059" v="487" actId="113"/>
        <pc:sldMkLst>
          <pc:docMk/>
          <pc:sldMk cId="3870591407" sldId="317"/>
        </pc:sldMkLst>
        <pc:spChg chg="mod">
          <ac:chgData name="Julie Ridding" userId="770e14c3bf5fcef6" providerId="LiveId" clId="{F0186DDE-6AE4-4B06-B9B3-5971C617D74E}" dt="2018-07-24T18:16:41.059" v="487" actId="113"/>
          <ac:spMkLst>
            <pc:docMk/>
            <pc:sldMk cId="3870591407" sldId="317"/>
            <ac:spMk id="2" creationId="{FA354172-4CBB-4568-B59A-FE646DAAF2A6}"/>
          </ac:spMkLst>
        </pc:spChg>
        <pc:spChg chg="mod">
          <ac:chgData name="Julie Ridding" userId="770e14c3bf5fcef6" providerId="LiveId" clId="{F0186DDE-6AE4-4B06-B9B3-5971C617D74E}" dt="2018-07-24T18:07:47.865" v="283" actId="20577"/>
          <ac:spMkLst>
            <pc:docMk/>
            <pc:sldMk cId="3870591407" sldId="317"/>
            <ac:spMk id="3" creationId="{D08B90F4-212D-482B-8546-0397EFD35C0A}"/>
          </ac:spMkLst>
        </pc:spChg>
      </pc:sldChg>
      <pc:sldChg chg="modSp add">
        <pc:chgData name="Julie Ridding" userId="770e14c3bf5fcef6" providerId="LiveId" clId="{F0186DDE-6AE4-4B06-B9B3-5971C617D74E}" dt="2018-07-24T18:16:48.463" v="488" actId="113"/>
        <pc:sldMkLst>
          <pc:docMk/>
          <pc:sldMk cId="3231614166" sldId="318"/>
        </pc:sldMkLst>
        <pc:spChg chg="mod">
          <ac:chgData name="Julie Ridding" userId="770e14c3bf5fcef6" providerId="LiveId" clId="{F0186DDE-6AE4-4B06-B9B3-5971C617D74E}" dt="2018-07-24T18:16:48.463" v="488" actId="113"/>
          <ac:spMkLst>
            <pc:docMk/>
            <pc:sldMk cId="3231614166" sldId="318"/>
            <ac:spMk id="2" creationId="{B85BD0AD-C10A-46C0-BAD3-7A44E49A8D98}"/>
          </ac:spMkLst>
        </pc:spChg>
        <pc:spChg chg="mod">
          <ac:chgData name="Julie Ridding" userId="770e14c3bf5fcef6" providerId="LiveId" clId="{F0186DDE-6AE4-4B06-B9B3-5971C617D74E}" dt="2018-07-24T18:08:19.084" v="295"/>
          <ac:spMkLst>
            <pc:docMk/>
            <pc:sldMk cId="3231614166" sldId="318"/>
            <ac:spMk id="3" creationId="{95CDE457-5724-482C-8BBB-BE130D5EF1FA}"/>
          </ac:spMkLst>
        </pc:spChg>
      </pc:sldChg>
      <pc:sldChg chg="modSp add">
        <pc:chgData name="Julie Ridding" userId="770e14c3bf5fcef6" providerId="LiveId" clId="{F0186DDE-6AE4-4B06-B9B3-5971C617D74E}" dt="2018-07-24T18:16:52.538" v="489" actId="113"/>
        <pc:sldMkLst>
          <pc:docMk/>
          <pc:sldMk cId="2977986596" sldId="319"/>
        </pc:sldMkLst>
        <pc:spChg chg="mod">
          <ac:chgData name="Julie Ridding" userId="770e14c3bf5fcef6" providerId="LiveId" clId="{F0186DDE-6AE4-4B06-B9B3-5971C617D74E}" dt="2018-07-24T18:16:52.538" v="489" actId="113"/>
          <ac:spMkLst>
            <pc:docMk/>
            <pc:sldMk cId="2977986596" sldId="319"/>
            <ac:spMk id="2" creationId="{6F4B8D88-E368-4BEF-90E1-BD8E85F6F23B}"/>
          </ac:spMkLst>
        </pc:spChg>
        <pc:spChg chg="mod">
          <ac:chgData name="Julie Ridding" userId="770e14c3bf5fcef6" providerId="LiveId" clId="{F0186DDE-6AE4-4B06-B9B3-5971C617D74E}" dt="2018-07-24T18:08:46.790" v="313"/>
          <ac:spMkLst>
            <pc:docMk/>
            <pc:sldMk cId="2977986596" sldId="319"/>
            <ac:spMk id="3" creationId="{473ACFE2-230D-4E12-AAB9-09D6C7529838}"/>
          </ac:spMkLst>
        </pc:spChg>
      </pc:sldChg>
      <pc:sldChg chg="modSp add">
        <pc:chgData name="Julie Ridding" userId="770e14c3bf5fcef6" providerId="LiveId" clId="{F0186DDE-6AE4-4B06-B9B3-5971C617D74E}" dt="2018-07-24T18:16:57.085" v="490" actId="113"/>
        <pc:sldMkLst>
          <pc:docMk/>
          <pc:sldMk cId="3370209564" sldId="320"/>
        </pc:sldMkLst>
        <pc:spChg chg="mod">
          <ac:chgData name="Julie Ridding" userId="770e14c3bf5fcef6" providerId="LiveId" clId="{F0186DDE-6AE4-4B06-B9B3-5971C617D74E}" dt="2018-07-24T18:16:57.085" v="490" actId="113"/>
          <ac:spMkLst>
            <pc:docMk/>
            <pc:sldMk cId="3370209564" sldId="320"/>
            <ac:spMk id="2" creationId="{C96DFABA-B8AF-44CD-8C06-76A919C0B543}"/>
          </ac:spMkLst>
        </pc:spChg>
        <pc:spChg chg="mod">
          <ac:chgData name="Julie Ridding" userId="770e14c3bf5fcef6" providerId="LiveId" clId="{F0186DDE-6AE4-4B06-B9B3-5971C617D74E}" dt="2018-07-24T18:09:16.646" v="320" actId="20577"/>
          <ac:spMkLst>
            <pc:docMk/>
            <pc:sldMk cId="3370209564" sldId="320"/>
            <ac:spMk id="3" creationId="{44A6522F-316E-4AB7-9034-55029E5D5C25}"/>
          </ac:spMkLst>
        </pc:spChg>
      </pc:sldChg>
      <pc:sldChg chg="modSp add">
        <pc:chgData name="Julie Ridding" userId="770e14c3bf5fcef6" providerId="LiveId" clId="{F0186DDE-6AE4-4B06-B9B3-5971C617D74E}" dt="2018-07-24T18:17:01.131" v="491" actId="113"/>
        <pc:sldMkLst>
          <pc:docMk/>
          <pc:sldMk cId="3613989239" sldId="321"/>
        </pc:sldMkLst>
        <pc:spChg chg="mod">
          <ac:chgData name="Julie Ridding" userId="770e14c3bf5fcef6" providerId="LiveId" clId="{F0186DDE-6AE4-4B06-B9B3-5971C617D74E}" dt="2018-07-24T18:17:01.131" v="491" actId="113"/>
          <ac:spMkLst>
            <pc:docMk/>
            <pc:sldMk cId="3613989239" sldId="321"/>
            <ac:spMk id="2" creationId="{41981FEC-622B-41EE-834D-4BE1B86306E6}"/>
          </ac:spMkLst>
        </pc:spChg>
        <pc:spChg chg="mod">
          <ac:chgData name="Julie Ridding" userId="770e14c3bf5fcef6" providerId="LiveId" clId="{F0186DDE-6AE4-4B06-B9B3-5971C617D74E}" dt="2018-07-24T18:09:45.780" v="323"/>
          <ac:spMkLst>
            <pc:docMk/>
            <pc:sldMk cId="3613989239" sldId="321"/>
            <ac:spMk id="3" creationId="{0FA06D42-4286-45CF-AE1A-239C1B27290A}"/>
          </ac:spMkLst>
        </pc:spChg>
      </pc:sldChg>
      <pc:sldChg chg="modSp add">
        <pc:chgData name="Julie Ridding" userId="770e14c3bf5fcef6" providerId="LiveId" clId="{F0186DDE-6AE4-4B06-B9B3-5971C617D74E}" dt="2018-07-24T18:10:46.604" v="344"/>
        <pc:sldMkLst>
          <pc:docMk/>
          <pc:sldMk cId="905743682" sldId="322"/>
        </pc:sldMkLst>
        <pc:spChg chg="mod">
          <ac:chgData name="Julie Ridding" userId="770e14c3bf5fcef6" providerId="LiveId" clId="{F0186DDE-6AE4-4B06-B9B3-5971C617D74E}" dt="2018-07-24T18:10:17.656" v="341"/>
          <ac:spMkLst>
            <pc:docMk/>
            <pc:sldMk cId="905743682" sldId="322"/>
            <ac:spMk id="2" creationId="{ECE6691F-72DE-45FC-873F-9F024D6936D8}"/>
          </ac:spMkLst>
        </pc:spChg>
        <pc:spChg chg="mod">
          <ac:chgData name="Julie Ridding" userId="770e14c3bf5fcef6" providerId="LiveId" clId="{F0186DDE-6AE4-4B06-B9B3-5971C617D74E}" dt="2018-07-24T18:10:46.604" v="344"/>
          <ac:spMkLst>
            <pc:docMk/>
            <pc:sldMk cId="905743682" sldId="322"/>
            <ac:spMk id="3" creationId="{BE15DD2D-8EDD-4914-9350-725D31C93D2F}"/>
          </ac:spMkLst>
        </pc:spChg>
      </pc:sldChg>
      <pc:sldChg chg="modSp add">
        <pc:chgData name="Julie Ridding" userId="770e14c3bf5fcef6" providerId="LiveId" clId="{F0186DDE-6AE4-4B06-B9B3-5971C617D74E}" dt="2018-07-24T18:17:11.972" v="494" actId="20577"/>
        <pc:sldMkLst>
          <pc:docMk/>
          <pc:sldMk cId="3487110674" sldId="323"/>
        </pc:sldMkLst>
        <pc:spChg chg="mod">
          <ac:chgData name="Julie Ridding" userId="770e14c3bf5fcef6" providerId="LiveId" clId="{F0186DDE-6AE4-4B06-B9B3-5971C617D74E}" dt="2018-07-24T18:17:11.972" v="494" actId="20577"/>
          <ac:spMkLst>
            <pc:docMk/>
            <pc:sldMk cId="3487110674" sldId="323"/>
            <ac:spMk id="2" creationId="{C2094D2D-BBC1-43A1-AE8E-005E4F9593C3}"/>
          </ac:spMkLst>
        </pc:spChg>
        <pc:spChg chg="mod">
          <ac:chgData name="Julie Ridding" userId="770e14c3bf5fcef6" providerId="LiveId" clId="{F0186DDE-6AE4-4B06-B9B3-5971C617D74E}" dt="2018-07-24T18:11:36.118" v="381" actId="27636"/>
          <ac:spMkLst>
            <pc:docMk/>
            <pc:sldMk cId="3487110674" sldId="323"/>
            <ac:spMk id="3" creationId="{2C660181-041B-4084-BFA5-83F5627167B0}"/>
          </ac:spMkLst>
        </pc:spChg>
      </pc:sldChg>
      <pc:sldChg chg="modSp add">
        <pc:chgData name="Julie Ridding" userId="770e14c3bf5fcef6" providerId="LiveId" clId="{F0186DDE-6AE4-4B06-B9B3-5971C617D74E}" dt="2018-07-24T18:17:18.369" v="495" actId="113"/>
        <pc:sldMkLst>
          <pc:docMk/>
          <pc:sldMk cId="3079712104" sldId="324"/>
        </pc:sldMkLst>
        <pc:spChg chg="mod">
          <ac:chgData name="Julie Ridding" userId="770e14c3bf5fcef6" providerId="LiveId" clId="{F0186DDE-6AE4-4B06-B9B3-5971C617D74E}" dt="2018-07-24T18:17:18.369" v="495" actId="113"/>
          <ac:spMkLst>
            <pc:docMk/>
            <pc:sldMk cId="3079712104" sldId="324"/>
            <ac:spMk id="2" creationId="{198C4A48-3680-4D59-864A-1D0A56746F73}"/>
          </ac:spMkLst>
        </pc:spChg>
        <pc:spChg chg="mod">
          <ac:chgData name="Julie Ridding" userId="770e14c3bf5fcef6" providerId="LiveId" clId="{F0186DDE-6AE4-4B06-B9B3-5971C617D74E}" dt="2018-07-24T18:12:23.722" v="389" actId="20577"/>
          <ac:spMkLst>
            <pc:docMk/>
            <pc:sldMk cId="3079712104" sldId="324"/>
            <ac:spMk id="3" creationId="{ACB976C6-DD01-41D4-8283-E5038BC9238A}"/>
          </ac:spMkLst>
        </pc:spChg>
      </pc:sldChg>
      <pc:sldChg chg="modSp add">
        <pc:chgData name="Julie Ridding" userId="770e14c3bf5fcef6" providerId="LiveId" clId="{F0186DDE-6AE4-4B06-B9B3-5971C617D74E}" dt="2018-07-24T18:17:24.338" v="496" actId="113"/>
        <pc:sldMkLst>
          <pc:docMk/>
          <pc:sldMk cId="103941811" sldId="325"/>
        </pc:sldMkLst>
        <pc:spChg chg="mod">
          <ac:chgData name="Julie Ridding" userId="770e14c3bf5fcef6" providerId="LiveId" clId="{F0186DDE-6AE4-4B06-B9B3-5971C617D74E}" dt="2018-07-24T18:17:24.338" v="496" actId="113"/>
          <ac:spMkLst>
            <pc:docMk/>
            <pc:sldMk cId="103941811" sldId="325"/>
            <ac:spMk id="2" creationId="{7BE4C98D-5DCA-4CB0-9A12-66EABA550912}"/>
          </ac:spMkLst>
        </pc:spChg>
        <pc:spChg chg="mod">
          <ac:chgData name="Julie Ridding" userId="770e14c3bf5fcef6" providerId="LiveId" clId="{F0186DDE-6AE4-4B06-B9B3-5971C617D74E}" dt="2018-07-24T18:13:53.402" v="441" actId="5793"/>
          <ac:spMkLst>
            <pc:docMk/>
            <pc:sldMk cId="103941811" sldId="325"/>
            <ac:spMk id="3" creationId="{31AD7D5E-9C63-4BF7-948D-5D91915E8B05}"/>
          </ac:spMkLst>
        </pc:spChg>
      </pc:sldChg>
      <pc:sldChg chg="modSp add">
        <pc:chgData name="Julie Ridding" userId="770e14c3bf5fcef6" providerId="LiveId" clId="{F0186DDE-6AE4-4B06-B9B3-5971C617D74E}" dt="2018-07-24T18:18:33.237" v="502" actId="6549"/>
        <pc:sldMkLst>
          <pc:docMk/>
          <pc:sldMk cId="2709504247" sldId="326"/>
        </pc:sldMkLst>
        <pc:spChg chg="mod">
          <ac:chgData name="Julie Ridding" userId="770e14c3bf5fcef6" providerId="LiveId" clId="{F0186DDE-6AE4-4B06-B9B3-5971C617D74E}" dt="2018-07-24T18:17:59.491" v="499"/>
          <ac:spMkLst>
            <pc:docMk/>
            <pc:sldMk cId="2709504247" sldId="326"/>
            <ac:spMk id="2" creationId="{16792CEB-05F6-4A8D-9EEA-ED4254A19B45}"/>
          </ac:spMkLst>
        </pc:spChg>
        <pc:spChg chg="mod">
          <ac:chgData name="Julie Ridding" userId="770e14c3bf5fcef6" providerId="LiveId" clId="{F0186DDE-6AE4-4B06-B9B3-5971C617D74E}" dt="2018-07-24T18:18:33.237" v="502" actId="6549"/>
          <ac:spMkLst>
            <pc:docMk/>
            <pc:sldMk cId="2709504247" sldId="326"/>
            <ac:spMk id="3" creationId="{2774DA85-7306-4DC3-A38E-A7E5C4A1638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324208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320375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1945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197656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138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17154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118594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274057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135625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361264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274027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181789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288126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291271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32085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D95C3C-F4EA-45A9-A94A-A690D7235660}" type="datetimeFigureOut">
              <a:rPr lang="en-US" smtClean="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F90764-FA78-4C98-B1C9-9CF2F75B01F3}" type="slidenum">
              <a:rPr lang="en-US" smtClean="0"/>
              <a:t>‹#›</a:t>
            </a:fld>
            <a:endParaRPr lang="en-US" dirty="0"/>
          </a:p>
        </p:txBody>
      </p:sp>
    </p:spTree>
    <p:extLst>
      <p:ext uri="{BB962C8B-B14F-4D97-AF65-F5344CB8AC3E}">
        <p14:creationId xmlns:p14="http://schemas.microsoft.com/office/powerpoint/2010/main" val="163743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D95C3C-F4EA-45A9-A94A-A690D7235660}" type="datetimeFigureOut">
              <a:rPr lang="en-US" smtClean="0"/>
              <a:t>7/26/2018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BF90764-FA78-4C98-B1C9-9CF2F75B01F3}" type="slidenum">
              <a:rPr lang="en-US" smtClean="0"/>
              <a:t>‹#›</a:t>
            </a:fld>
            <a:endParaRPr lang="en-US" dirty="0"/>
          </a:p>
        </p:txBody>
      </p:sp>
    </p:spTree>
    <p:extLst>
      <p:ext uri="{BB962C8B-B14F-4D97-AF65-F5344CB8AC3E}">
        <p14:creationId xmlns:p14="http://schemas.microsoft.com/office/powerpoint/2010/main" val="78019173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Efficient_energy_u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eb.archive.org/web/20121019091931/http:/www.dsireusa.org/incentives/incentive.cfm?Incentive_Code=CT90F&amp;re=1&amp;ee=1" TargetMode="External"/><Relationship Id="rId13" Type="http://schemas.openxmlformats.org/officeDocument/2006/relationships/hyperlink" Target="https://web.archive.org/web/20121019113520/http:/www.dsireusa.org/incentives/incentive.cfm?Incentive_Code=GA54F&amp;re=1&amp;ee=1" TargetMode="External"/><Relationship Id="rId18" Type="http://schemas.openxmlformats.org/officeDocument/2006/relationships/hyperlink" Target="https://web.archive.org/web/20121019102808/http:/www.dsireusa.org/incentives/incentive.cfm?Incentive_Code=OK18F&amp;re=1&amp;ee=1" TargetMode="External"/><Relationship Id="rId26" Type="http://schemas.openxmlformats.org/officeDocument/2006/relationships/hyperlink" Target="http://www.gvsu.edu/marec/your-michigan-pace-primer-93.htm" TargetMode="External"/><Relationship Id="rId3" Type="http://schemas.openxmlformats.org/officeDocument/2006/relationships/hyperlink" Target="http://www.pacenation.us/resources/all-programs/#Arkansas" TargetMode="External"/><Relationship Id="rId21" Type="http://schemas.openxmlformats.org/officeDocument/2006/relationships/hyperlink" Target="https://web.archive.org/web/20121019010523/http:/www.dsireusa.org/incentives/incentive.cfm?Incentive_Code=LA13F&amp;re=1&amp;ee=1" TargetMode="External"/><Relationship Id="rId7" Type="http://schemas.openxmlformats.org/officeDocument/2006/relationships/hyperlink" Target="https://web.archive.org/web/20121019071518/http:/www.dsireusa.org/incentives/incentive.cfm?Incentive_Code=NH42F&amp;re=1&amp;ee=1" TargetMode="External"/><Relationship Id="rId12" Type="http://schemas.openxmlformats.org/officeDocument/2006/relationships/hyperlink" Target="https://web.archive.org/web/20121019013440/http:/www.dsireusa.org/incentives/incentive.cfm?Incentive_Code=NY68F&amp;re=1&amp;ee=1" TargetMode="External"/><Relationship Id="rId17" Type="http://schemas.openxmlformats.org/officeDocument/2006/relationships/hyperlink" Target="https://web.archive.org/web/20121019011016/http:/www.dsireusa.org/incentives/incentive.cfm?Incentive_Code=IL47F&amp;re=1&amp;ee=1" TargetMode="External"/><Relationship Id="rId25" Type="http://schemas.openxmlformats.org/officeDocument/2006/relationships/hyperlink" Target="http://www.pacenation.us/resources/all-programs/#Utah" TargetMode="External"/><Relationship Id="rId2" Type="http://schemas.openxmlformats.org/officeDocument/2006/relationships/hyperlink" Target="http://mced.mo.gov/" TargetMode="External"/><Relationship Id="rId16" Type="http://schemas.openxmlformats.org/officeDocument/2006/relationships/hyperlink" Target="https://web.archive.org/web/20121019013142/http:/www.dsireusa.org/incentives/incentive.cfm?Incentive_Code=OH41F&amp;re=1&amp;ee=1" TargetMode="External"/><Relationship Id="rId20" Type="http://schemas.openxmlformats.org/officeDocument/2006/relationships/hyperlink" Target="https://web.archive.org/web/20121019045221/http:/www.dsireusa.org/incentives/incentive.cfm?Incentive_Code=OR133F&amp;re=1&amp;ee=1" TargetMode="External"/><Relationship Id="rId29" Type="http://schemas.openxmlformats.org/officeDocument/2006/relationships/hyperlink" Target="https://web.archive.org/web/20121019011515/http:/www.dsireusa.org/incentives/incentive.cfm?Incentive_Code=WI71F&amp;re=1&amp;ee=1" TargetMode="External"/><Relationship Id="rId1" Type="http://schemas.openxmlformats.org/officeDocument/2006/relationships/slideLayout" Target="../slideLayouts/slideLayout2.xml"/><Relationship Id="rId6" Type="http://schemas.openxmlformats.org/officeDocument/2006/relationships/hyperlink" Target="https://web.archive.org/web/20121019092738/http:/www.dsireusa.org/incentives/incentive.cfm?Incentive_Code=CO161F&amp;re=1&amp;ee=1" TargetMode="External"/><Relationship Id="rId11" Type="http://schemas.openxmlformats.org/officeDocument/2006/relationships/hyperlink" Target="https://web.archive.org/web/20121019034527/http:/www.dsireusa.org/incentives/incentive.cfm?Incentive_Code=FL93F&amp;re=1&amp;ee=1" TargetMode="External"/><Relationship Id="rId24" Type="http://schemas.openxmlformats.org/officeDocument/2006/relationships/hyperlink" Target="https://web.archive.org/web/20121019005748/http:/www.dsireusa.org/incentives/incentive.cfm?Incentive_Code=MA106F&amp;re=1&amp;ee=1" TargetMode="External"/><Relationship Id="rId5" Type="http://schemas.openxmlformats.org/officeDocument/2006/relationships/hyperlink" Target="https://web.archive.org/web/20121019092542/http:/www.dsireusa.org/incentives/incentive.cfm?Incentive_Code=CA198F&amp;re=1&amp;ee=1" TargetMode="External"/><Relationship Id="rId15" Type="http://schemas.openxmlformats.org/officeDocument/2006/relationships/hyperlink" Target="https://web.archive.org/web/20121019071744/http:/www.dsireusa.org/incentives/incentive.cfm?Incentive_Code=HI30F&amp;re=1&amp;ee=1" TargetMode="External"/><Relationship Id="rId23" Type="http://schemas.openxmlformats.org/officeDocument/2006/relationships/hyperlink" Target="https://www.texaspaceauthority.org/" TargetMode="External"/><Relationship Id="rId28" Type="http://schemas.openxmlformats.org/officeDocument/2006/relationships/hyperlink" Target="https://web.archive.org/web/20121019092002/http:/www.dsireusa.org/incentives/incentive.cfm?Incentive_Code=MN142F&amp;re=1&amp;ee=1" TargetMode="External"/><Relationship Id="rId10" Type="http://schemas.openxmlformats.org/officeDocument/2006/relationships/hyperlink" Target="https://web.archive.org/web/20121019023811/http:/www.dsireusa.org/incentives/incentive.cfm?Incentive_Code=NM28F&amp;re=1&amp;ee=1" TargetMode="External"/><Relationship Id="rId19" Type="http://schemas.openxmlformats.org/officeDocument/2006/relationships/hyperlink" Target="http://www.pacenation.us/resources/all-programs/#Kentucky" TargetMode="External"/><Relationship Id="rId4" Type="http://schemas.openxmlformats.org/officeDocument/2006/relationships/hyperlink" Target="https://web.archive.org/web/20121019050639/http:/www.dsireusa.org/incentives/incentive.cfm?Incentive_Code=NV23F&amp;re=1&amp;ee=1" TargetMode="External"/><Relationship Id="rId9" Type="http://schemas.openxmlformats.org/officeDocument/2006/relationships/hyperlink" Target="https://web.archive.org/web/20121019012055/http:/www.dsireusa.org/incentives/incentive.cfm?Incentive_Code=NJ49F&amp;re=1&amp;ee=1" TargetMode="External"/><Relationship Id="rId14" Type="http://schemas.openxmlformats.org/officeDocument/2006/relationships/hyperlink" Target="https://web.archive.org/web/20121019005936/http:/www.dsireusa.org/incentives/incentive.cfm?Incentive_Code=NC75F&amp;re=1&amp;ee=1" TargetMode="External"/><Relationship Id="rId22" Type="http://schemas.openxmlformats.org/officeDocument/2006/relationships/hyperlink" Target="https://www.pacealliance.org/" TargetMode="External"/><Relationship Id="rId27" Type="http://schemas.openxmlformats.org/officeDocument/2006/relationships/hyperlink" Target="https://www.pacealliance.org/vir" TargetMode="External"/><Relationship Id="rId30" Type="http://schemas.openxmlformats.org/officeDocument/2006/relationships/hyperlink" Target="https://web.archive.org/web/20121019071426/http:/www.dsireusa.org/incentives/incentive.cfm?Incentive_Code=WY41F&amp;re=1&amp;ee=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6946" y="4040200"/>
            <a:ext cx="7766936" cy="1096899"/>
          </a:xfrm>
        </p:spPr>
        <p:txBody>
          <a:bodyPr>
            <a:normAutofit/>
          </a:bodyPr>
          <a:lstStyle/>
          <a:p>
            <a:pPr algn="ctr"/>
            <a:r>
              <a:rPr lang="en-US" sz="3600" b="1" dirty="0"/>
              <a:t>Title Basics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30" y="1902431"/>
            <a:ext cx="6096851" cy="1648055"/>
          </a:xfrm>
          <a:prstGeom prst="rect">
            <a:avLst/>
          </a:prstGeom>
        </p:spPr>
      </p:pic>
    </p:spTree>
    <p:extLst>
      <p:ext uri="{BB962C8B-B14F-4D97-AF65-F5344CB8AC3E}">
        <p14:creationId xmlns:p14="http://schemas.microsoft.com/office/powerpoint/2010/main" val="180685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FABA-B8AF-44CD-8C06-76A919C0B543}"/>
              </a:ext>
            </a:extLst>
          </p:cNvPr>
          <p:cNvSpPr>
            <a:spLocks noGrp="1"/>
          </p:cNvSpPr>
          <p:nvPr>
            <p:ph type="title"/>
          </p:nvPr>
        </p:nvSpPr>
        <p:spPr/>
        <p:txBody>
          <a:bodyPr/>
          <a:lstStyle/>
          <a:p>
            <a:r>
              <a:rPr lang="en-US" b="1" dirty="0"/>
              <a:t>Deed of Reconveyance </a:t>
            </a:r>
          </a:p>
        </p:txBody>
      </p:sp>
      <p:sp>
        <p:nvSpPr>
          <p:cNvPr id="3" name="Content Placeholder 2">
            <a:extLst>
              <a:ext uri="{FF2B5EF4-FFF2-40B4-BE49-F238E27FC236}">
                <a16:creationId xmlns:a16="http://schemas.microsoft.com/office/drawing/2014/main" id="{44A6522F-316E-4AB7-9034-55029E5D5C25}"/>
              </a:ext>
            </a:extLst>
          </p:cNvPr>
          <p:cNvSpPr>
            <a:spLocks noGrp="1"/>
          </p:cNvSpPr>
          <p:nvPr>
            <p:ph idx="1"/>
          </p:nvPr>
        </p:nvSpPr>
        <p:spPr/>
        <p:txBody>
          <a:bodyPr/>
          <a:lstStyle/>
          <a:p>
            <a:r>
              <a:rPr lang="en-US" dirty="0"/>
              <a:t>Deed recorded to transfer legal title from the trustee back to the trustor once the note secured by a Trust Deed has been paid in full.</a:t>
            </a:r>
          </a:p>
        </p:txBody>
      </p:sp>
    </p:spTree>
    <p:extLst>
      <p:ext uri="{BB962C8B-B14F-4D97-AF65-F5344CB8AC3E}">
        <p14:creationId xmlns:p14="http://schemas.microsoft.com/office/powerpoint/2010/main" val="337020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1FEC-622B-41EE-834D-4BE1B86306E6}"/>
              </a:ext>
            </a:extLst>
          </p:cNvPr>
          <p:cNvSpPr>
            <a:spLocks noGrp="1"/>
          </p:cNvSpPr>
          <p:nvPr>
            <p:ph type="title"/>
          </p:nvPr>
        </p:nvSpPr>
        <p:spPr/>
        <p:txBody>
          <a:bodyPr/>
          <a:lstStyle/>
          <a:p>
            <a:r>
              <a:rPr lang="en-US" dirty="0"/>
              <a:t> </a:t>
            </a:r>
            <a:r>
              <a:rPr lang="en-US" b="1" dirty="0"/>
              <a:t>Trustee’s Deed</a:t>
            </a:r>
          </a:p>
        </p:txBody>
      </p:sp>
      <p:sp>
        <p:nvSpPr>
          <p:cNvPr id="3" name="Content Placeholder 2">
            <a:extLst>
              <a:ext uri="{FF2B5EF4-FFF2-40B4-BE49-F238E27FC236}">
                <a16:creationId xmlns:a16="http://schemas.microsoft.com/office/drawing/2014/main" id="{0FA06D42-4286-45CF-AE1A-239C1B27290A}"/>
              </a:ext>
            </a:extLst>
          </p:cNvPr>
          <p:cNvSpPr>
            <a:spLocks noGrp="1"/>
          </p:cNvSpPr>
          <p:nvPr>
            <p:ph idx="1"/>
          </p:nvPr>
        </p:nvSpPr>
        <p:spPr/>
        <p:txBody>
          <a:bodyPr/>
          <a:lstStyle/>
          <a:p>
            <a:r>
              <a:rPr lang="en-US" dirty="0"/>
              <a:t>Deed transferring title from the trustee to the purchaser at a trustee’s sale </a:t>
            </a:r>
          </a:p>
        </p:txBody>
      </p:sp>
    </p:spTree>
    <p:extLst>
      <p:ext uri="{BB962C8B-B14F-4D97-AF65-F5344CB8AC3E}">
        <p14:creationId xmlns:p14="http://schemas.microsoft.com/office/powerpoint/2010/main" val="361398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691F-72DE-45FC-873F-9F024D6936D8}"/>
              </a:ext>
            </a:extLst>
          </p:cNvPr>
          <p:cNvSpPr>
            <a:spLocks noGrp="1"/>
          </p:cNvSpPr>
          <p:nvPr>
            <p:ph type="title"/>
          </p:nvPr>
        </p:nvSpPr>
        <p:spPr/>
        <p:txBody>
          <a:bodyPr/>
          <a:lstStyle/>
          <a:p>
            <a:r>
              <a:rPr lang="en-US" b="1" dirty="0"/>
              <a:t>Title Searches </a:t>
            </a:r>
            <a:endParaRPr lang="en-US" dirty="0"/>
          </a:p>
        </p:txBody>
      </p:sp>
      <p:sp>
        <p:nvSpPr>
          <p:cNvPr id="3" name="Content Placeholder 2">
            <a:extLst>
              <a:ext uri="{FF2B5EF4-FFF2-40B4-BE49-F238E27FC236}">
                <a16:creationId xmlns:a16="http://schemas.microsoft.com/office/drawing/2014/main" id="{BE15DD2D-8EDD-4914-9350-725D31C93D2F}"/>
              </a:ext>
            </a:extLst>
          </p:cNvPr>
          <p:cNvSpPr>
            <a:spLocks noGrp="1"/>
          </p:cNvSpPr>
          <p:nvPr>
            <p:ph idx="1"/>
          </p:nvPr>
        </p:nvSpPr>
        <p:spPr/>
        <p:txBody>
          <a:bodyPr/>
          <a:lstStyle/>
          <a:p>
            <a:r>
              <a:rPr lang="en-US" dirty="0"/>
              <a:t>Because the documents used to transfer title to real estate are recorded with the county recorder, the chain of title can be traced by doing a title search. These searches are usually done by title companies, who are experience in searching the public records. However, everyone has access to the records and anyone may conduct a search. </a:t>
            </a:r>
          </a:p>
          <a:p>
            <a:r>
              <a:rPr lang="en-US" dirty="0"/>
              <a:t>When purchasing a property, the buyer is entitled to receive “good and marketable” title. “Good and Marketable” title means that the chain of title can be traced through all previous owners back to the time when the property was originally transferred from the government. “Good and Marketable” title also indicates that title to the property is not subject to any defects or limitations except those specified in the contract of sale. </a:t>
            </a:r>
          </a:p>
        </p:txBody>
      </p:sp>
    </p:spTree>
    <p:extLst>
      <p:ext uri="{BB962C8B-B14F-4D97-AF65-F5344CB8AC3E}">
        <p14:creationId xmlns:p14="http://schemas.microsoft.com/office/powerpoint/2010/main" val="9057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4D2D-BBC1-43A1-AE8E-005E4F9593C3}"/>
              </a:ext>
            </a:extLst>
          </p:cNvPr>
          <p:cNvSpPr>
            <a:spLocks noGrp="1"/>
          </p:cNvSpPr>
          <p:nvPr>
            <p:ph type="title"/>
          </p:nvPr>
        </p:nvSpPr>
        <p:spPr/>
        <p:txBody>
          <a:bodyPr/>
          <a:lstStyle/>
          <a:p>
            <a:r>
              <a:rPr lang="en-US" b="1" dirty="0"/>
              <a:t>Title Searches – cont’d</a:t>
            </a:r>
          </a:p>
        </p:txBody>
      </p:sp>
      <p:sp>
        <p:nvSpPr>
          <p:cNvPr id="3" name="Content Placeholder 2">
            <a:extLst>
              <a:ext uri="{FF2B5EF4-FFF2-40B4-BE49-F238E27FC236}">
                <a16:creationId xmlns:a16="http://schemas.microsoft.com/office/drawing/2014/main" id="{2C660181-041B-4084-BFA5-83F5627167B0}"/>
              </a:ext>
            </a:extLst>
          </p:cNvPr>
          <p:cNvSpPr>
            <a:spLocks noGrp="1"/>
          </p:cNvSpPr>
          <p:nvPr>
            <p:ph idx="1"/>
          </p:nvPr>
        </p:nvSpPr>
        <p:spPr>
          <a:xfrm>
            <a:off x="677334" y="1488613"/>
            <a:ext cx="8596668" cy="4493087"/>
          </a:xfrm>
        </p:spPr>
        <p:txBody>
          <a:bodyPr>
            <a:normAutofit/>
          </a:bodyPr>
          <a:lstStyle/>
          <a:p>
            <a:r>
              <a:rPr lang="en-US" dirty="0"/>
              <a:t>The buyer will normally hire a title insurance company to search the public records and provide a preliminary title report. The preliminary title report shows the history of title to the property and all encumbrances and restrictions. The title company will then insure the buyer’s title based on the preliminary title report. The title insurance policy will insure the buyer against monetary losses in the event that his title to the property is lost or limited for a reason not known at the time the buyer acquired his title. </a:t>
            </a:r>
          </a:p>
          <a:p>
            <a:r>
              <a:rPr lang="en-US" dirty="0"/>
              <a:t>A trustee conducting a foreclosure also needs to be insured against losses that are a result of defects in title. A title insurance company will be hired to do a title search and provide a Trustee’s Sale Guarantee (TSG). The TSG provides mailing information for the current owners of the property as well as anyone else who is entitled to be noticed during the foreclosure. The TSG also lists all current encumbrances on the property. The title insurance company will insure the foreclosure based on the information provided in the TSG. </a:t>
            </a:r>
          </a:p>
        </p:txBody>
      </p:sp>
    </p:spTree>
    <p:extLst>
      <p:ext uri="{BB962C8B-B14F-4D97-AF65-F5344CB8AC3E}">
        <p14:creationId xmlns:p14="http://schemas.microsoft.com/office/powerpoint/2010/main" val="348711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4A48-3680-4D59-864A-1D0A56746F73}"/>
              </a:ext>
            </a:extLst>
          </p:cNvPr>
          <p:cNvSpPr>
            <a:spLocks noGrp="1"/>
          </p:cNvSpPr>
          <p:nvPr>
            <p:ph type="title"/>
          </p:nvPr>
        </p:nvSpPr>
        <p:spPr/>
        <p:txBody>
          <a:bodyPr/>
          <a:lstStyle/>
          <a:p>
            <a:r>
              <a:rPr lang="en-US" b="1" dirty="0"/>
              <a:t>Defects in the Chain of Title and Remedies </a:t>
            </a:r>
          </a:p>
        </p:txBody>
      </p:sp>
      <p:sp>
        <p:nvSpPr>
          <p:cNvPr id="3" name="Content Placeholder 2">
            <a:extLst>
              <a:ext uri="{FF2B5EF4-FFF2-40B4-BE49-F238E27FC236}">
                <a16:creationId xmlns:a16="http://schemas.microsoft.com/office/drawing/2014/main" id="{ACB976C6-DD01-41D4-8283-E5038BC9238A}"/>
              </a:ext>
            </a:extLst>
          </p:cNvPr>
          <p:cNvSpPr>
            <a:spLocks noGrp="1"/>
          </p:cNvSpPr>
          <p:nvPr>
            <p:ph idx="1"/>
          </p:nvPr>
        </p:nvSpPr>
        <p:spPr/>
        <p:txBody>
          <a:bodyPr>
            <a:normAutofit/>
          </a:bodyPr>
          <a:lstStyle/>
          <a:p>
            <a:r>
              <a:rPr lang="en-US" sz="2400" b="1" dirty="0"/>
              <a:t>Faulty or Missing Deeds </a:t>
            </a:r>
          </a:p>
          <a:p>
            <a:endParaRPr lang="en-US" sz="2400" dirty="0"/>
          </a:p>
          <a:p>
            <a:pPr lvl="1"/>
            <a:r>
              <a:rPr lang="en-US" sz="2000" dirty="0"/>
              <a:t>Defects in the chain of title to the current owner of a property may be caused by faulty, missing or fraudulent deeds. A defect can occur anywhere in the chain of title and affect the title of the current owner. If any link in the chain of title is defective, then title may be defective from that point forward. Anything that is revealed by a title search that has the effect of preventing “good and marketable” title creates a “cloud” on title. Two remedies for removing a cloud on title are discussed below. </a:t>
            </a:r>
          </a:p>
        </p:txBody>
      </p:sp>
    </p:spTree>
    <p:extLst>
      <p:ext uri="{BB962C8B-B14F-4D97-AF65-F5344CB8AC3E}">
        <p14:creationId xmlns:p14="http://schemas.microsoft.com/office/powerpoint/2010/main" val="307971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C98D-5DCA-4CB0-9A12-66EABA550912}"/>
              </a:ext>
            </a:extLst>
          </p:cNvPr>
          <p:cNvSpPr>
            <a:spLocks noGrp="1"/>
          </p:cNvSpPr>
          <p:nvPr>
            <p:ph type="title"/>
          </p:nvPr>
        </p:nvSpPr>
        <p:spPr/>
        <p:txBody>
          <a:bodyPr/>
          <a:lstStyle/>
          <a:p>
            <a:r>
              <a:rPr lang="en-US" b="1" dirty="0"/>
              <a:t>Remedies for removing a cloud on title</a:t>
            </a:r>
          </a:p>
        </p:txBody>
      </p:sp>
      <p:sp>
        <p:nvSpPr>
          <p:cNvPr id="3" name="Content Placeholder 2">
            <a:extLst>
              <a:ext uri="{FF2B5EF4-FFF2-40B4-BE49-F238E27FC236}">
                <a16:creationId xmlns:a16="http://schemas.microsoft.com/office/drawing/2014/main" id="{31AD7D5E-9C63-4BF7-948D-5D91915E8B05}"/>
              </a:ext>
            </a:extLst>
          </p:cNvPr>
          <p:cNvSpPr>
            <a:spLocks noGrp="1"/>
          </p:cNvSpPr>
          <p:nvPr>
            <p:ph idx="1"/>
          </p:nvPr>
        </p:nvSpPr>
        <p:spPr/>
        <p:txBody>
          <a:bodyPr/>
          <a:lstStyle/>
          <a:p>
            <a:r>
              <a:rPr lang="en-US" b="1" u="sng" dirty="0"/>
              <a:t>Quitclaim Deed </a:t>
            </a:r>
          </a:p>
          <a:p>
            <a:pPr lvl="1"/>
            <a:r>
              <a:rPr lang="en-US" dirty="0"/>
              <a:t>The quitclaim deed was described previously and may be used to extinguish any partial or questionable interest in the property. A quitclaim deed says “I transfer any interest that I may have in the property” </a:t>
            </a:r>
          </a:p>
          <a:p>
            <a:pPr marL="457200" lvl="1" indent="0">
              <a:buNone/>
            </a:pPr>
            <a:endParaRPr lang="en-US" dirty="0"/>
          </a:p>
          <a:p>
            <a:r>
              <a:rPr lang="en-US" b="1" u="sng" dirty="0"/>
              <a:t>Quiet Title Action </a:t>
            </a:r>
            <a:endParaRPr lang="en-US" dirty="0"/>
          </a:p>
          <a:p>
            <a:pPr lvl="1"/>
            <a:r>
              <a:rPr lang="en-US" dirty="0"/>
              <a:t>A quiet title action is a court action to establish title to a property. A suit is brought in court to establish who holds title or the priority of lien </a:t>
            </a:r>
          </a:p>
        </p:txBody>
      </p:sp>
    </p:spTree>
    <p:extLst>
      <p:ext uri="{BB962C8B-B14F-4D97-AF65-F5344CB8AC3E}">
        <p14:creationId xmlns:p14="http://schemas.microsoft.com/office/powerpoint/2010/main" val="10394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2CEB-05F6-4A8D-9EEA-ED4254A19B45}"/>
              </a:ext>
            </a:extLst>
          </p:cNvPr>
          <p:cNvSpPr>
            <a:spLocks noGrp="1"/>
          </p:cNvSpPr>
          <p:nvPr>
            <p:ph type="title"/>
          </p:nvPr>
        </p:nvSpPr>
        <p:spPr/>
        <p:txBody>
          <a:bodyPr/>
          <a:lstStyle/>
          <a:p>
            <a:r>
              <a:rPr lang="en-US" b="1" dirty="0"/>
              <a:t>Priority of Liens </a:t>
            </a:r>
            <a:endParaRPr lang="en-US" dirty="0"/>
          </a:p>
        </p:txBody>
      </p:sp>
      <p:sp>
        <p:nvSpPr>
          <p:cNvPr id="3" name="Content Placeholder 2">
            <a:extLst>
              <a:ext uri="{FF2B5EF4-FFF2-40B4-BE49-F238E27FC236}">
                <a16:creationId xmlns:a16="http://schemas.microsoft.com/office/drawing/2014/main" id="{2774DA85-7306-4DC3-A38E-A7E5C4A1638F}"/>
              </a:ext>
            </a:extLst>
          </p:cNvPr>
          <p:cNvSpPr>
            <a:spLocks noGrp="1"/>
          </p:cNvSpPr>
          <p:nvPr>
            <p:ph idx="1"/>
          </p:nvPr>
        </p:nvSpPr>
        <p:spPr/>
        <p:txBody>
          <a:bodyPr/>
          <a:lstStyle/>
          <a:p>
            <a:r>
              <a:rPr lang="en-US" dirty="0"/>
              <a:t>One issue that may affect a conducting a foreclosure is priority of liens. It is essential to know the priority of the liens against the property because the position of the </a:t>
            </a:r>
            <a:r>
              <a:rPr lang="en-US"/>
              <a:t>deed being </a:t>
            </a:r>
            <a:r>
              <a:rPr lang="en-US" dirty="0"/>
              <a:t>foreclosed will determine how the foreclosure is conducted. The priority of liens is established by the order of recording of the liens. Generally the first lien to be recorded has the first priority, followed by the second lien to record has the second priority, and so on. The priority of liens may be changed, however, by modifications or subordination agreements. </a:t>
            </a:r>
          </a:p>
        </p:txBody>
      </p:sp>
    </p:spTree>
    <p:extLst>
      <p:ext uri="{BB962C8B-B14F-4D97-AF65-F5344CB8AC3E}">
        <p14:creationId xmlns:p14="http://schemas.microsoft.com/office/powerpoint/2010/main" val="270950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1DC66-A8BB-48E2-8DAD-E27041CB7CE5}"/>
              </a:ext>
            </a:extLst>
          </p:cNvPr>
          <p:cNvSpPr>
            <a:spLocks noGrp="1"/>
          </p:cNvSpPr>
          <p:nvPr>
            <p:ph type="title"/>
          </p:nvPr>
        </p:nvSpPr>
        <p:spPr>
          <a:xfrm>
            <a:off x="697882" y="2768599"/>
            <a:ext cx="8596668" cy="2845391"/>
          </a:xfrm>
        </p:spPr>
        <p:txBody>
          <a:bodyPr>
            <a:normAutofit/>
          </a:bodyPr>
          <a:lstStyle/>
          <a:p>
            <a:pPr algn="ctr"/>
            <a:r>
              <a:rPr lang="en-US" sz="5400" dirty="0"/>
              <a:t>Conclusion of Basics…</a:t>
            </a:r>
            <a:br>
              <a:rPr lang="en-US" sz="5400" dirty="0"/>
            </a:br>
            <a:br>
              <a:rPr lang="en-US" sz="5400" dirty="0"/>
            </a:br>
            <a:r>
              <a:rPr lang="en-US" sz="5400" dirty="0"/>
              <a:t>Questions?</a:t>
            </a:r>
          </a:p>
        </p:txBody>
      </p:sp>
    </p:spTree>
    <p:extLst>
      <p:ext uri="{BB962C8B-B14F-4D97-AF65-F5344CB8AC3E}">
        <p14:creationId xmlns:p14="http://schemas.microsoft.com/office/powerpoint/2010/main" val="172111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9109BF-5CFE-478B-BC9C-F414DBC997B1}"/>
              </a:ext>
            </a:extLst>
          </p:cNvPr>
          <p:cNvSpPr txBox="1">
            <a:spLocks/>
          </p:cNvSpPr>
          <p:nvPr/>
        </p:nvSpPr>
        <p:spPr>
          <a:xfrm>
            <a:off x="1212665" y="1469085"/>
            <a:ext cx="4335468" cy="287553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sz="5400" b="1" kern="1200" dirty="0">
                <a:solidFill>
                  <a:schemeClr val="accent1"/>
                </a:solidFill>
                <a:latin typeface="+mj-lt"/>
                <a:ea typeface="+mj-ea"/>
                <a:cs typeface="+mj-cs"/>
              </a:rPr>
              <a:t>Thank You!</a:t>
            </a:r>
          </a:p>
          <a:p>
            <a:pPr algn="r">
              <a:spcAft>
                <a:spcPts val="600"/>
              </a:spcAft>
            </a:pPr>
            <a:endParaRPr lang="en-US" sz="5400" kern="1200" dirty="0">
              <a:solidFill>
                <a:schemeClr val="accent1"/>
              </a:solidFill>
              <a:latin typeface="+mj-lt"/>
              <a:ea typeface="+mj-ea"/>
              <a:cs typeface="+mj-cs"/>
            </a:endParaRPr>
          </a:p>
        </p:txBody>
      </p:sp>
      <p:pic>
        <p:nvPicPr>
          <p:cNvPr id="5" name="Picture 4" descr="A close up of a sign&#10;&#10;Description generated with very high confidence">
            <a:extLst>
              <a:ext uri="{FF2B5EF4-FFF2-40B4-BE49-F238E27FC236}">
                <a16:creationId xmlns:a16="http://schemas.microsoft.com/office/drawing/2014/main" id="{9730D805-8117-46F9-B17F-325438C78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2126" y="3951148"/>
            <a:ext cx="4883551" cy="1318558"/>
          </a:xfrm>
          <a:prstGeom prst="rect">
            <a:avLst/>
          </a:prstGeom>
        </p:spPr>
      </p:pic>
    </p:spTree>
    <p:extLst>
      <p:ext uri="{BB962C8B-B14F-4D97-AF65-F5344CB8AC3E}">
        <p14:creationId xmlns:p14="http://schemas.microsoft.com/office/powerpoint/2010/main" val="74459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51" y="901156"/>
            <a:ext cx="7068126" cy="4880212"/>
          </a:xfrm>
          <a:prstGeom prst="rect">
            <a:avLst/>
          </a:prstGeom>
        </p:spPr>
      </p:pic>
    </p:spTree>
    <p:extLst>
      <p:ext uri="{BB962C8B-B14F-4D97-AF65-F5344CB8AC3E}">
        <p14:creationId xmlns:p14="http://schemas.microsoft.com/office/powerpoint/2010/main" val="65488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A577-5D76-4EAC-AE8C-76AE02AD22B4}"/>
              </a:ext>
            </a:extLst>
          </p:cNvPr>
          <p:cNvSpPr>
            <a:spLocks noGrp="1"/>
          </p:cNvSpPr>
          <p:nvPr>
            <p:ph type="title"/>
          </p:nvPr>
        </p:nvSpPr>
        <p:spPr/>
        <p:txBody>
          <a:bodyPr/>
          <a:lstStyle/>
          <a:p>
            <a:r>
              <a:rPr lang="en-US" b="1" dirty="0"/>
              <a:t>What’s in Title?</a:t>
            </a:r>
            <a:endParaRPr lang="en-US" dirty="0"/>
          </a:p>
        </p:txBody>
      </p:sp>
      <p:sp>
        <p:nvSpPr>
          <p:cNvPr id="3" name="Content Placeholder 2">
            <a:extLst>
              <a:ext uri="{FF2B5EF4-FFF2-40B4-BE49-F238E27FC236}">
                <a16:creationId xmlns:a16="http://schemas.microsoft.com/office/drawing/2014/main" id="{5565D0D4-1465-451A-BBF4-6592EDAF6530}"/>
              </a:ext>
            </a:extLst>
          </p:cNvPr>
          <p:cNvSpPr>
            <a:spLocks noGrp="1"/>
          </p:cNvSpPr>
          <p:nvPr>
            <p:ph idx="1"/>
          </p:nvPr>
        </p:nvSpPr>
        <p:spPr/>
        <p:txBody>
          <a:bodyPr>
            <a:normAutofit/>
          </a:bodyPr>
          <a:lstStyle/>
          <a:p>
            <a:r>
              <a:rPr lang="en-US" dirty="0"/>
              <a:t>“Title” refers to ownership of an interest in real estate. </a:t>
            </a:r>
          </a:p>
          <a:p>
            <a:r>
              <a:rPr lang="en-US" dirty="0"/>
              <a:t>In a case where a Deed of Trust is used to secure a real estate loan, the title is divided into two components: legal title and equitable title. </a:t>
            </a:r>
          </a:p>
          <a:p>
            <a:pPr lvl="2"/>
            <a:r>
              <a:rPr lang="en-US" dirty="0"/>
              <a:t>Legal Title provides that right of ownership but no beneficial interest in the property. </a:t>
            </a:r>
          </a:p>
          <a:p>
            <a:pPr lvl="2"/>
            <a:r>
              <a:rPr lang="en-US" dirty="0"/>
              <a:t>Equitable Title is the right to possess and use the property. </a:t>
            </a:r>
          </a:p>
          <a:p>
            <a:pPr lvl="2"/>
            <a:r>
              <a:rPr lang="en-US" dirty="0"/>
              <a:t>The Deed of Trust conveys legal title to the property to the trustee and grants the trustee the power of sale upon default by the trustor. The trustor retains equitable title to the property. Once the promissory note secured the Deed of Trust has been paid in full, the trustee will record a reconveyance to transfer legal title back to the trustor. If the trustor defaults on the loan, the beneficiary may exercise their right and instruct the trustee to conduct a trustee’s sale at which time the trustor’s equitable title will be transferred to the purchaser at the trustee’s sale. </a:t>
            </a:r>
          </a:p>
        </p:txBody>
      </p:sp>
    </p:spTree>
    <p:extLst>
      <p:ext uri="{BB962C8B-B14F-4D97-AF65-F5344CB8AC3E}">
        <p14:creationId xmlns:p14="http://schemas.microsoft.com/office/powerpoint/2010/main" val="21702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1006" y="695528"/>
            <a:ext cx="8596668" cy="1320800"/>
          </a:xfrm>
        </p:spPr>
        <p:txBody>
          <a:bodyPr/>
          <a:lstStyle/>
          <a:p>
            <a:pPr algn="ctr"/>
            <a:r>
              <a:rPr lang="en-US" dirty="0"/>
              <a:t>Post Origination Title Issues</a:t>
            </a:r>
          </a:p>
        </p:txBody>
      </p:sp>
      <p:sp>
        <p:nvSpPr>
          <p:cNvPr id="3" name="Content Placeholder 2"/>
          <p:cNvSpPr>
            <a:spLocks noGrp="1"/>
          </p:cNvSpPr>
          <p:nvPr>
            <p:ph idx="1"/>
          </p:nvPr>
        </p:nvSpPr>
        <p:spPr>
          <a:xfrm>
            <a:off x="343631" y="2705536"/>
            <a:ext cx="9264073" cy="1895962"/>
          </a:xfrm>
        </p:spPr>
        <p:txBody>
          <a:bodyPr>
            <a:normAutofit fontScale="92500" lnSpcReduction="10000"/>
          </a:bodyPr>
          <a:lstStyle/>
          <a:p>
            <a:pPr lvl="1"/>
            <a:r>
              <a:rPr lang="en-US" sz="2800" dirty="0"/>
              <a:t>After Loan Origination</a:t>
            </a:r>
          </a:p>
          <a:p>
            <a:pPr lvl="1"/>
            <a:r>
              <a:rPr lang="en-US" sz="2800" dirty="0"/>
              <a:t>Cannot be the subject of a title claim</a:t>
            </a:r>
          </a:p>
          <a:p>
            <a:pPr lvl="1"/>
            <a:r>
              <a:rPr lang="en-US" sz="2800" dirty="0"/>
              <a:t>Manually cured, paid, negotiated or wait for the enforcement period to run </a:t>
            </a: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52" y="6248879"/>
            <a:ext cx="1649309" cy="445829"/>
          </a:xfrm>
          <a:prstGeom prst="rect">
            <a:avLst/>
          </a:prstGeom>
        </p:spPr>
      </p:pic>
    </p:spTree>
    <p:extLst>
      <p:ext uri="{BB962C8B-B14F-4D97-AF65-F5344CB8AC3E}">
        <p14:creationId xmlns:p14="http://schemas.microsoft.com/office/powerpoint/2010/main" val="25668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Liens</a:t>
            </a:r>
          </a:p>
        </p:txBody>
      </p:sp>
      <p:sp>
        <p:nvSpPr>
          <p:cNvPr id="3" name="Content Placeholder 2"/>
          <p:cNvSpPr>
            <a:spLocks noGrp="1"/>
          </p:cNvSpPr>
          <p:nvPr>
            <p:ph idx="1"/>
          </p:nvPr>
        </p:nvSpPr>
        <p:spPr>
          <a:xfrm>
            <a:off x="677334" y="2160589"/>
            <a:ext cx="4307621" cy="3880773"/>
          </a:xfrm>
        </p:spPr>
        <p:txBody>
          <a:bodyPr/>
          <a:lstStyle/>
          <a:p>
            <a:pPr marL="0" indent="0">
              <a:buNone/>
            </a:pPr>
            <a:r>
              <a:rPr lang="en-US" sz="2400" dirty="0"/>
              <a:t>Local, City, County Liens</a:t>
            </a:r>
          </a:p>
          <a:p>
            <a:pPr marL="0" indent="0">
              <a:buNone/>
            </a:pPr>
            <a:endParaRPr lang="en-US" sz="2400" dirty="0"/>
          </a:p>
          <a:p>
            <a:pPr marL="457200" lvl="1" indent="0" algn="ctr">
              <a:buNone/>
            </a:pPr>
            <a:r>
              <a:rPr lang="en-US" sz="2400" dirty="0"/>
              <a:t>Trash removal</a:t>
            </a:r>
          </a:p>
          <a:p>
            <a:pPr marL="457200" lvl="1" indent="0" algn="ctr">
              <a:buNone/>
            </a:pPr>
            <a:r>
              <a:rPr lang="en-US" sz="2400" dirty="0"/>
              <a:t>Law mowing</a:t>
            </a:r>
          </a:p>
          <a:p>
            <a:pPr marL="457200" lvl="1" indent="0" algn="ctr">
              <a:buNone/>
            </a:pPr>
            <a:r>
              <a:rPr lang="en-US" sz="2400" dirty="0"/>
              <a:t>Demolition</a:t>
            </a:r>
          </a:p>
          <a:p>
            <a:pPr marL="457200" lvl="1" indent="0" algn="ctr">
              <a:buNone/>
            </a:pPr>
            <a:r>
              <a:rPr lang="en-US" sz="2400" dirty="0"/>
              <a:t>Sewer and Water</a:t>
            </a:r>
          </a:p>
          <a:p>
            <a:pPr lvl="1"/>
            <a:endParaRPr lang="en-US" dirty="0"/>
          </a:p>
        </p:txBody>
      </p:sp>
      <p:sp>
        <p:nvSpPr>
          <p:cNvPr id="4" name="AutoShape 2" descr="Image result for trash removal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stretch>
            <a:fillRect/>
          </a:stretch>
        </p:blipFill>
        <p:spPr>
          <a:xfrm>
            <a:off x="8083377" y="160338"/>
            <a:ext cx="2381250" cy="2381250"/>
          </a:xfrm>
          <a:prstGeom prst="rect">
            <a:avLst/>
          </a:prstGeom>
        </p:spPr>
      </p:pic>
      <p:pic>
        <p:nvPicPr>
          <p:cNvPr id="1028" name="Picture 4" descr="Image result for lawn m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602" y="1930400"/>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139093" y="3693450"/>
            <a:ext cx="3126646" cy="2347912"/>
          </a:xfrm>
          <a:prstGeom prst="rect">
            <a:avLst/>
          </a:prstGeom>
        </p:spPr>
      </p:pic>
    </p:spTree>
    <p:extLst>
      <p:ext uri="{BB962C8B-B14F-4D97-AF65-F5344CB8AC3E}">
        <p14:creationId xmlns:p14="http://schemas.microsoft.com/office/powerpoint/2010/main" val="336240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6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1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6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1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796414"/>
            <a:ext cx="7766936" cy="988142"/>
          </a:xfrm>
        </p:spPr>
        <p:txBody>
          <a:bodyPr/>
          <a:lstStyle/>
          <a:p>
            <a:r>
              <a:rPr lang="en-US" dirty="0"/>
              <a:t>Pace Loans </a:t>
            </a:r>
          </a:p>
        </p:txBody>
      </p:sp>
      <p:sp>
        <p:nvSpPr>
          <p:cNvPr id="3" name="Subtitle 2"/>
          <p:cNvSpPr>
            <a:spLocks noGrp="1"/>
          </p:cNvSpPr>
          <p:nvPr>
            <p:ph type="subTitle" idx="1"/>
          </p:nvPr>
        </p:nvSpPr>
        <p:spPr>
          <a:xfrm>
            <a:off x="1507067" y="4970206"/>
            <a:ext cx="7766936" cy="752168"/>
          </a:xfrm>
        </p:spPr>
        <p:txBody>
          <a:bodyPr>
            <a:normAutofit/>
          </a:bodyPr>
          <a:lstStyle/>
          <a:p>
            <a:r>
              <a:rPr lang="en-US" sz="2400" b="1" dirty="0"/>
              <a:t>Not Pace horses … Pace Loans</a:t>
            </a:r>
          </a:p>
          <a:p>
            <a:endParaRPr lang="en-US" sz="2400" dirty="0"/>
          </a:p>
        </p:txBody>
      </p:sp>
      <p:pic>
        <p:nvPicPr>
          <p:cNvPr id="1028" name="Picture 4" descr="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067" y="1327356"/>
            <a:ext cx="3536881" cy="35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38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Property Assessed Clean Energy</a:t>
            </a:r>
            <a:r>
              <a:rPr lang="en-US" sz="2400" dirty="0"/>
              <a:t> (</a:t>
            </a:r>
            <a:r>
              <a:rPr lang="en-US" sz="2400" b="1" dirty="0"/>
              <a:t>PACE</a:t>
            </a:r>
            <a:r>
              <a:rPr lang="en-US" sz="2400" dirty="0"/>
              <a:t>) is a means of financing </a:t>
            </a:r>
            <a:r>
              <a:rPr lang="en-US" sz="2400" dirty="0">
                <a:hlinkClick r:id="rId2" tooltip="Efficient energy use"/>
              </a:rPr>
              <a:t>energy efficiency</a:t>
            </a:r>
            <a:r>
              <a:rPr lang="en-US" sz="2400" dirty="0"/>
              <a:t> upgrades or renewable energy installations for residential, commercial and industrial property owners.</a:t>
            </a:r>
          </a:p>
        </p:txBody>
      </p:sp>
      <p:sp>
        <p:nvSpPr>
          <p:cNvPr id="3" name="Content Placeholder 2"/>
          <p:cNvSpPr>
            <a:spLocks noGrp="1"/>
          </p:cNvSpPr>
          <p:nvPr>
            <p:ph idx="1"/>
          </p:nvPr>
        </p:nvSpPr>
        <p:spPr>
          <a:xfrm>
            <a:off x="677334" y="2433484"/>
            <a:ext cx="8596668" cy="3607878"/>
          </a:xfrm>
        </p:spPr>
        <p:txBody>
          <a:bodyPr/>
          <a:lstStyle/>
          <a:p>
            <a:pPr fontAlgn="base"/>
            <a:r>
              <a:rPr lang="en-US" dirty="0"/>
              <a:t>More than 20 states have enacted legislation enabling the development of residential PACE programs, and residential PACE programs are operational in California, Florida and Missouri</a:t>
            </a:r>
          </a:p>
          <a:p>
            <a:pPr fontAlgn="base"/>
            <a:r>
              <a:rPr lang="en-US" dirty="0"/>
              <a:t>Pace Loans attach to the property; not the person</a:t>
            </a:r>
          </a:p>
          <a:p>
            <a:pPr fontAlgn="base"/>
            <a:r>
              <a:rPr lang="en-US" dirty="0"/>
              <a:t>Added to property taxes</a:t>
            </a:r>
          </a:p>
          <a:p>
            <a:pPr fontAlgn="base"/>
            <a:r>
              <a:rPr lang="en-US" dirty="0"/>
              <a:t>Liens for PACE financing take priority over other lien-holders, and those lien-holders may not be notified or given an opportunity to object</a:t>
            </a:r>
          </a:p>
          <a:p>
            <a:pPr fontAlgn="base"/>
            <a:r>
              <a:rPr lang="en-US" dirty="0"/>
              <a:t>Fannie Mae and Freddie Mac have refused to purchase or underwrite loans for properties with existing PACE-based tax assessments</a:t>
            </a:r>
          </a:p>
        </p:txBody>
      </p:sp>
    </p:spTree>
    <p:extLst>
      <p:ext uri="{BB962C8B-B14F-4D97-AF65-F5344CB8AC3E}">
        <p14:creationId xmlns:p14="http://schemas.microsoft.com/office/powerpoint/2010/main" val="36835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4457343"/>
              </p:ext>
            </p:extLst>
          </p:nvPr>
        </p:nvGraphicFramePr>
        <p:xfrm>
          <a:off x="235975" y="-7"/>
          <a:ext cx="10471354" cy="6875414"/>
        </p:xfrm>
        <a:graphic>
          <a:graphicData uri="http://schemas.openxmlformats.org/drawingml/2006/table">
            <a:tbl>
              <a:tblPr firstRow="1" bandRow="1">
                <a:tableStyleId>{5C22544A-7EE6-4342-B048-85BDC9FD1C3A}</a:tableStyleId>
              </a:tblPr>
              <a:tblGrid>
                <a:gridCol w="1819694">
                  <a:extLst>
                    <a:ext uri="{9D8B030D-6E8A-4147-A177-3AD203B41FA5}">
                      <a16:colId xmlns:a16="http://schemas.microsoft.com/office/drawing/2014/main" val="1589371812"/>
                    </a:ext>
                  </a:extLst>
                </a:gridCol>
                <a:gridCol w="3163313">
                  <a:extLst>
                    <a:ext uri="{9D8B030D-6E8A-4147-A177-3AD203B41FA5}">
                      <a16:colId xmlns:a16="http://schemas.microsoft.com/office/drawing/2014/main" val="2983628293"/>
                    </a:ext>
                  </a:extLst>
                </a:gridCol>
                <a:gridCol w="1931179">
                  <a:extLst>
                    <a:ext uri="{9D8B030D-6E8A-4147-A177-3AD203B41FA5}">
                      <a16:colId xmlns:a16="http://schemas.microsoft.com/office/drawing/2014/main" val="4240600509"/>
                    </a:ext>
                  </a:extLst>
                </a:gridCol>
                <a:gridCol w="3557168">
                  <a:extLst>
                    <a:ext uri="{9D8B030D-6E8A-4147-A177-3AD203B41FA5}">
                      <a16:colId xmlns:a16="http://schemas.microsoft.com/office/drawing/2014/main" val="3990530191"/>
                    </a:ext>
                  </a:extLst>
                </a:gridCol>
              </a:tblGrid>
              <a:tr h="398213">
                <a:tc>
                  <a:txBody>
                    <a:bodyPr/>
                    <a:lstStyle/>
                    <a:p>
                      <a:r>
                        <a:rPr lang="en-US" dirty="0"/>
                        <a:t>State</a:t>
                      </a:r>
                    </a:p>
                  </a:txBody>
                  <a:tcPr/>
                </a:tc>
                <a:tc>
                  <a:txBody>
                    <a:bodyPr/>
                    <a:lstStyle/>
                    <a:p>
                      <a:r>
                        <a:rPr lang="en-US" dirty="0"/>
                        <a:t>Status</a:t>
                      </a:r>
                    </a:p>
                  </a:txBody>
                  <a:tcPr/>
                </a:tc>
                <a:tc>
                  <a:txBody>
                    <a:bodyPr/>
                    <a:lstStyle/>
                    <a:p>
                      <a:r>
                        <a:rPr lang="en-US" dirty="0"/>
                        <a:t>State </a:t>
                      </a:r>
                    </a:p>
                  </a:txBody>
                  <a:tcPr/>
                </a:tc>
                <a:tc>
                  <a:txBody>
                    <a:bodyPr/>
                    <a:lstStyle/>
                    <a:p>
                      <a:r>
                        <a:rPr lang="en-US" dirty="0"/>
                        <a:t>Status</a:t>
                      </a:r>
                    </a:p>
                  </a:txBody>
                  <a:tcPr/>
                </a:tc>
                <a:extLst>
                  <a:ext uri="{0D108BD9-81ED-4DB2-BD59-A6C34878D82A}">
                    <a16:rowId xmlns:a16="http://schemas.microsoft.com/office/drawing/2014/main" val="2020244137"/>
                  </a:ext>
                </a:extLst>
              </a:tr>
              <a:tr h="380808">
                <a:tc>
                  <a:txBody>
                    <a:bodyPr/>
                    <a:lstStyle/>
                    <a:p>
                      <a:r>
                        <a:rPr lang="en-US" u="sng" dirty="0">
                          <a:solidFill>
                            <a:schemeClr val="accent2">
                              <a:lumMod val="50000"/>
                            </a:schemeClr>
                          </a:solidFill>
                          <a:effectLst/>
                        </a:rPr>
                        <a:t>Alaska</a:t>
                      </a:r>
                    </a:p>
                  </a:txBody>
                  <a:tcPr anchor="ctr"/>
                </a:tc>
                <a:tc>
                  <a:txBody>
                    <a:bodyPr/>
                    <a:lstStyle/>
                    <a:p>
                      <a:r>
                        <a:rPr lang="en-US" dirty="0">
                          <a:effectLst/>
                        </a:rPr>
                        <a:t>no current programs</a:t>
                      </a:r>
                    </a:p>
                  </a:txBody>
                  <a:tcPr anchor="ctr"/>
                </a:tc>
                <a:tc>
                  <a:txBody>
                    <a:bodyPr/>
                    <a:lstStyle/>
                    <a:p>
                      <a:r>
                        <a:rPr lang="en-US" u="none" strike="noStrike" dirty="0">
                          <a:solidFill>
                            <a:srgbClr val="663366"/>
                          </a:solidFill>
                          <a:effectLst/>
                          <a:hlinkClick r:id="rId2"/>
                        </a:rPr>
                        <a:t>Missouri</a:t>
                      </a:r>
                      <a:endParaRPr lang="en-US" dirty="0">
                        <a:effectLst/>
                      </a:endParaRPr>
                    </a:p>
                  </a:txBody>
                  <a:tcPr anchor="ctr"/>
                </a:tc>
                <a:tc>
                  <a:txBody>
                    <a:bodyPr/>
                    <a:lstStyle/>
                    <a:p>
                      <a:r>
                        <a:rPr lang="en-US" dirty="0">
                          <a:effectLst/>
                        </a:rPr>
                        <a:t>Available</a:t>
                      </a:r>
                    </a:p>
                  </a:txBody>
                  <a:tcPr anchor="ctr"/>
                </a:tc>
                <a:extLst>
                  <a:ext uri="{0D108BD9-81ED-4DB2-BD59-A6C34878D82A}">
                    <a16:rowId xmlns:a16="http://schemas.microsoft.com/office/drawing/2014/main" val="1528354730"/>
                  </a:ext>
                </a:extLst>
              </a:tr>
              <a:tr h="380808">
                <a:tc>
                  <a:txBody>
                    <a:bodyPr/>
                    <a:lstStyle/>
                    <a:p>
                      <a:r>
                        <a:rPr lang="en-US" u="sng" strike="noStrike" dirty="0">
                          <a:solidFill>
                            <a:schemeClr val="accent2">
                              <a:lumMod val="50000"/>
                            </a:schemeClr>
                          </a:solidFill>
                          <a:effectLst/>
                          <a:hlinkClick r:id="rId3"/>
                        </a:rPr>
                        <a:t>Arkansas</a:t>
                      </a:r>
                      <a:endParaRPr lang="en-US" u="sng" dirty="0">
                        <a:solidFill>
                          <a:schemeClr val="accent2">
                            <a:lumMod val="50000"/>
                          </a:schemeClr>
                        </a:solidFill>
                        <a:effectLst/>
                      </a:endParaRPr>
                    </a:p>
                  </a:txBody>
                  <a:tcPr/>
                </a:tc>
                <a:tc>
                  <a:txBody>
                    <a:bodyPr/>
                    <a:lstStyle/>
                    <a:p>
                      <a:r>
                        <a:rPr lang="en-US" dirty="0">
                          <a:effectLst/>
                        </a:rPr>
                        <a:t>Available in some locations</a:t>
                      </a:r>
                    </a:p>
                  </a:txBody>
                  <a:tcPr/>
                </a:tc>
                <a:tc>
                  <a:txBody>
                    <a:bodyPr/>
                    <a:lstStyle/>
                    <a:p>
                      <a:r>
                        <a:rPr lang="en-US" u="none" strike="noStrike" dirty="0">
                          <a:solidFill>
                            <a:srgbClr val="663366"/>
                          </a:solidFill>
                          <a:effectLst/>
                          <a:hlinkClick r:id="rId4"/>
                        </a:rPr>
                        <a:t>Nebraska</a:t>
                      </a:r>
                      <a:endParaRPr lang="en-US" dirty="0">
                        <a:effectLst/>
                      </a:endParaRPr>
                    </a:p>
                  </a:txBody>
                  <a:tcPr anchor="ctr"/>
                </a:tc>
                <a:tc>
                  <a:txBody>
                    <a:bodyPr/>
                    <a:lstStyle/>
                    <a:p>
                      <a:r>
                        <a:rPr lang="en-US" dirty="0">
                          <a:effectLst/>
                        </a:rPr>
                        <a:t>No current programs</a:t>
                      </a:r>
                    </a:p>
                  </a:txBody>
                  <a:tcPr anchor="ctr"/>
                </a:tc>
                <a:extLst>
                  <a:ext uri="{0D108BD9-81ED-4DB2-BD59-A6C34878D82A}">
                    <a16:rowId xmlns:a16="http://schemas.microsoft.com/office/drawing/2014/main" val="2591376742"/>
                  </a:ext>
                </a:extLst>
              </a:tr>
              <a:tr h="380808">
                <a:tc>
                  <a:txBody>
                    <a:bodyPr/>
                    <a:lstStyle/>
                    <a:p>
                      <a:r>
                        <a:rPr lang="en-US" u="sng" strike="noStrike" dirty="0">
                          <a:solidFill>
                            <a:schemeClr val="accent2">
                              <a:lumMod val="50000"/>
                            </a:schemeClr>
                          </a:solidFill>
                          <a:effectLst/>
                          <a:hlinkClick r:id="rId5"/>
                        </a:rPr>
                        <a:t>California</a:t>
                      </a:r>
                      <a:endParaRPr lang="en-US" u="sng" dirty="0">
                        <a:solidFill>
                          <a:schemeClr val="accent2">
                            <a:lumMod val="50000"/>
                          </a:schemeClr>
                        </a:solidFill>
                        <a:effectLst/>
                      </a:endParaRPr>
                    </a:p>
                  </a:txBody>
                  <a:tcPr anchor="ctr"/>
                </a:tc>
                <a:tc>
                  <a:txBody>
                    <a:bodyPr/>
                    <a:lstStyle/>
                    <a:p>
                      <a:r>
                        <a:rPr lang="en-US" dirty="0">
                          <a:effectLst/>
                        </a:rPr>
                        <a:t>Available in some locations</a:t>
                      </a:r>
                    </a:p>
                  </a:txBody>
                  <a:tcPr anchor="ctr"/>
                </a:tc>
                <a:tc>
                  <a:txBody>
                    <a:bodyPr/>
                    <a:lstStyle/>
                    <a:p>
                      <a:r>
                        <a:rPr lang="en-US" u="none" strike="noStrike" dirty="0">
                          <a:solidFill>
                            <a:srgbClr val="663366"/>
                          </a:solidFill>
                          <a:effectLst/>
                          <a:hlinkClick r:id="rId4"/>
                        </a:rPr>
                        <a:t>Nevada</a:t>
                      </a:r>
                      <a:endParaRPr lang="en-US" dirty="0">
                        <a:effectLst/>
                      </a:endParaRPr>
                    </a:p>
                  </a:txBody>
                  <a:tcPr anchor="ctr"/>
                </a:tc>
                <a:tc>
                  <a:txBody>
                    <a:bodyPr/>
                    <a:lstStyle/>
                    <a:p>
                      <a:r>
                        <a:rPr lang="en-US" dirty="0">
                          <a:effectLst/>
                        </a:rPr>
                        <a:t>No current programs</a:t>
                      </a:r>
                    </a:p>
                  </a:txBody>
                  <a:tcPr anchor="ctr"/>
                </a:tc>
                <a:extLst>
                  <a:ext uri="{0D108BD9-81ED-4DB2-BD59-A6C34878D82A}">
                    <a16:rowId xmlns:a16="http://schemas.microsoft.com/office/drawing/2014/main" val="292786002"/>
                  </a:ext>
                </a:extLst>
              </a:tr>
              <a:tr h="384273">
                <a:tc>
                  <a:txBody>
                    <a:bodyPr/>
                    <a:lstStyle/>
                    <a:p>
                      <a:r>
                        <a:rPr lang="en-US" u="sng" strike="noStrike" dirty="0">
                          <a:solidFill>
                            <a:schemeClr val="accent2">
                              <a:lumMod val="50000"/>
                            </a:schemeClr>
                          </a:solidFill>
                          <a:effectLst/>
                          <a:hlinkClick r:id="rId6"/>
                        </a:rPr>
                        <a:t>Colorado</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7"/>
                        </a:rPr>
                        <a:t>New Hampshire</a:t>
                      </a:r>
                      <a:endParaRPr lang="en-US" dirty="0">
                        <a:effectLst/>
                      </a:endParaRPr>
                    </a:p>
                  </a:txBody>
                  <a:tcPr anchor="ctr"/>
                </a:tc>
                <a:tc>
                  <a:txBody>
                    <a:bodyPr/>
                    <a:lstStyle/>
                    <a:p>
                      <a:r>
                        <a:rPr lang="en-US" dirty="0">
                          <a:effectLst/>
                        </a:rPr>
                        <a:t>C-Pace under development</a:t>
                      </a:r>
                    </a:p>
                  </a:txBody>
                  <a:tcPr anchor="ctr"/>
                </a:tc>
                <a:extLst>
                  <a:ext uri="{0D108BD9-81ED-4DB2-BD59-A6C34878D82A}">
                    <a16:rowId xmlns:a16="http://schemas.microsoft.com/office/drawing/2014/main" val="1589950033"/>
                  </a:ext>
                </a:extLst>
              </a:tr>
              <a:tr h="380808">
                <a:tc>
                  <a:txBody>
                    <a:bodyPr/>
                    <a:lstStyle/>
                    <a:p>
                      <a:r>
                        <a:rPr lang="en-US" u="sng" strike="noStrike" dirty="0">
                          <a:solidFill>
                            <a:schemeClr val="accent2">
                              <a:lumMod val="50000"/>
                            </a:schemeClr>
                          </a:solidFill>
                          <a:effectLst/>
                          <a:hlinkClick r:id="rId8"/>
                        </a:rPr>
                        <a:t>Connecticut</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9"/>
                        </a:rPr>
                        <a:t>New Jersey</a:t>
                      </a:r>
                      <a:endParaRPr lang="en-US" dirty="0">
                        <a:effectLst/>
                      </a:endParaRPr>
                    </a:p>
                  </a:txBody>
                  <a:tcPr anchor="ctr"/>
                </a:tc>
                <a:tc>
                  <a:txBody>
                    <a:bodyPr/>
                    <a:lstStyle/>
                    <a:p>
                      <a:r>
                        <a:rPr lang="en-US" dirty="0">
                          <a:effectLst/>
                        </a:rPr>
                        <a:t>Under development</a:t>
                      </a:r>
                    </a:p>
                  </a:txBody>
                  <a:tcPr anchor="ctr"/>
                </a:tc>
                <a:extLst>
                  <a:ext uri="{0D108BD9-81ED-4DB2-BD59-A6C34878D82A}">
                    <a16:rowId xmlns:a16="http://schemas.microsoft.com/office/drawing/2014/main" val="2391776887"/>
                  </a:ext>
                </a:extLst>
              </a:tr>
              <a:tr h="380808">
                <a:tc>
                  <a:txBody>
                    <a:bodyPr/>
                    <a:lstStyle/>
                    <a:p>
                      <a:r>
                        <a:rPr lang="en-US" u="sng" strike="noStrike" dirty="0">
                          <a:solidFill>
                            <a:schemeClr val="accent2">
                              <a:lumMod val="50000"/>
                            </a:schemeClr>
                          </a:solidFill>
                          <a:effectLst/>
                        </a:rPr>
                        <a:t>DC</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10"/>
                        </a:rPr>
                        <a:t>New Mexico</a:t>
                      </a:r>
                      <a:endParaRPr lang="en-US" dirty="0">
                        <a:effectLst/>
                      </a:endParaRPr>
                    </a:p>
                  </a:txBody>
                  <a:tcPr anchor="ctr"/>
                </a:tc>
                <a:tc>
                  <a:txBody>
                    <a:bodyPr/>
                    <a:lstStyle/>
                    <a:p>
                      <a:r>
                        <a:rPr lang="en-US" dirty="0">
                          <a:effectLst/>
                        </a:rPr>
                        <a:t>Under development</a:t>
                      </a:r>
                    </a:p>
                  </a:txBody>
                  <a:tcPr anchor="ctr"/>
                </a:tc>
                <a:extLst>
                  <a:ext uri="{0D108BD9-81ED-4DB2-BD59-A6C34878D82A}">
                    <a16:rowId xmlns:a16="http://schemas.microsoft.com/office/drawing/2014/main" val="205038310"/>
                  </a:ext>
                </a:extLst>
              </a:tr>
              <a:tr h="380808">
                <a:tc>
                  <a:txBody>
                    <a:bodyPr/>
                    <a:lstStyle/>
                    <a:p>
                      <a:r>
                        <a:rPr lang="en-US" u="sng" strike="noStrike" dirty="0">
                          <a:solidFill>
                            <a:schemeClr val="accent2">
                              <a:lumMod val="50000"/>
                            </a:schemeClr>
                          </a:solidFill>
                          <a:effectLst/>
                          <a:hlinkClick r:id="rId11"/>
                        </a:rPr>
                        <a:t>Florida</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12"/>
                        </a:rPr>
                        <a:t>New York</a:t>
                      </a:r>
                      <a:endParaRPr lang="en-US" dirty="0">
                        <a:effectLst/>
                      </a:endParaRPr>
                    </a:p>
                  </a:txBody>
                  <a:tcPr anchor="ctr"/>
                </a:tc>
                <a:tc>
                  <a:txBody>
                    <a:bodyPr/>
                    <a:lstStyle/>
                    <a:p>
                      <a:r>
                        <a:rPr lang="en-US" dirty="0">
                          <a:effectLst/>
                        </a:rPr>
                        <a:t>Available</a:t>
                      </a:r>
                    </a:p>
                  </a:txBody>
                  <a:tcPr anchor="ctr"/>
                </a:tc>
                <a:extLst>
                  <a:ext uri="{0D108BD9-81ED-4DB2-BD59-A6C34878D82A}">
                    <a16:rowId xmlns:a16="http://schemas.microsoft.com/office/drawing/2014/main" val="4185849684"/>
                  </a:ext>
                </a:extLst>
              </a:tr>
              <a:tr h="380808">
                <a:tc>
                  <a:txBody>
                    <a:bodyPr/>
                    <a:lstStyle/>
                    <a:p>
                      <a:r>
                        <a:rPr lang="en-US" u="sng" strike="noStrike" dirty="0">
                          <a:solidFill>
                            <a:schemeClr val="accent2">
                              <a:lumMod val="50000"/>
                            </a:schemeClr>
                          </a:solidFill>
                          <a:effectLst/>
                          <a:hlinkClick r:id="rId13"/>
                        </a:rPr>
                        <a:t>Georgia</a:t>
                      </a:r>
                      <a:endParaRPr lang="en-US" u="sng" dirty="0">
                        <a:solidFill>
                          <a:schemeClr val="accent2">
                            <a:lumMod val="50000"/>
                          </a:schemeClr>
                        </a:solidFill>
                        <a:effectLst/>
                      </a:endParaRPr>
                    </a:p>
                  </a:txBody>
                  <a:tcPr anchor="ctr"/>
                </a:tc>
                <a:tc>
                  <a:txBody>
                    <a:bodyPr/>
                    <a:lstStyle/>
                    <a:p>
                      <a:r>
                        <a:rPr lang="en-US" dirty="0">
                          <a:effectLst/>
                        </a:rPr>
                        <a:t>Under development</a:t>
                      </a:r>
                    </a:p>
                  </a:txBody>
                  <a:tcPr anchor="ctr"/>
                </a:tc>
                <a:tc>
                  <a:txBody>
                    <a:bodyPr/>
                    <a:lstStyle/>
                    <a:p>
                      <a:r>
                        <a:rPr lang="en-US" u="none" strike="noStrike" dirty="0">
                          <a:solidFill>
                            <a:srgbClr val="663366"/>
                          </a:solidFill>
                          <a:effectLst/>
                          <a:hlinkClick r:id="rId14"/>
                        </a:rPr>
                        <a:t>North Carolina</a:t>
                      </a:r>
                      <a:endParaRPr lang="en-US" dirty="0">
                        <a:effectLst/>
                      </a:endParaRPr>
                    </a:p>
                  </a:txBody>
                  <a:tcPr anchor="ctr"/>
                </a:tc>
                <a:tc>
                  <a:txBody>
                    <a:bodyPr/>
                    <a:lstStyle/>
                    <a:p>
                      <a:r>
                        <a:rPr lang="en-US" dirty="0">
                          <a:effectLst/>
                        </a:rPr>
                        <a:t>No current programs</a:t>
                      </a:r>
                    </a:p>
                  </a:txBody>
                  <a:tcPr anchor="ctr"/>
                </a:tc>
                <a:extLst>
                  <a:ext uri="{0D108BD9-81ED-4DB2-BD59-A6C34878D82A}">
                    <a16:rowId xmlns:a16="http://schemas.microsoft.com/office/drawing/2014/main" val="2309879919"/>
                  </a:ext>
                </a:extLst>
              </a:tr>
              <a:tr h="380808">
                <a:tc>
                  <a:txBody>
                    <a:bodyPr/>
                    <a:lstStyle/>
                    <a:p>
                      <a:r>
                        <a:rPr lang="en-US" u="sng" strike="noStrike" dirty="0">
                          <a:solidFill>
                            <a:schemeClr val="accent2">
                              <a:lumMod val="50000"/>
                            </a:schemeClr>
                          </a:solidFill>
                          <a:effectLst/>
                          <a:hlinkClick r:id="rId15"/>
                        </a:rPr>
                        <a:t>Hawaii</a:t>
                      </a:r>
                      <a:endParaRPr lang="en-US" u="sng" dirty="0">
                        <a:solidFill>
                          <a:schemeClr val="accent2">
                            <a:lumMod val="50000"/>
                          </a:schemeClr>
                        </a:solidFill>
                        <a:effectLst/>
                      </a:endParaRPr>
                    </a:p>
                  </a:txBody>
                  <a:tcPr anchor="ctr"/>
                </a:tc>
                <a:tc>
                  <a:txBody>
                    <a:bodyPr/>
                    <a:lstStyle/>
                    <a:p>
                      <a:r>
                        <a:rPr lang="en-US" dirty="0">
                          <a:effectLst/>
                        </a:rPr>
                        <a:t>On hold</a:t>
                      </a:r>
                    </a:p>
                  </a:txBody>
                  <a:tcPr anchor="ctr"/>
                </a:tc>
                <a:tc>
                  <a:txBody>
                    <a:bodyPr/>
                    <a:lstStyle/>
                    <a:p>
                      <a:r>
                        <a:rPr lang="en-US" u="none" strike="noStrike" dirty="0">
                          <a:solidFill>
                            <a:srgbClr val="663366"/>
                          </a:solidFill>
                          <a:effectLst/>
                          <a:hlinkClick r:id="rId16"/>
                        </a:rPr>
                        <a:t>Ohio</a:t>
                      </a:r>
                      <a:endParaRPr lang="en-US" dirty="0">
                        <a:effectLst/>
                      </a:endParaRPr>
                    </a:p>
                  </a:txBody>
                  <a:tcPr anchor="ctr"/>
                </a:tc>
                <a:tc>
                  <a:txBody>
                    <a:bodyPr/>
                    <a:lstStyle/>
                    <a:p>
                      <a:r>
                        <a:rPr lang="en-US" dirty="0">
                          <a:effectLst/>
                        </a:rPr>
                        <a:t>Available</a:t>
                      </a:r>
                    </a:p>
                  </a:txBody>
                  <a:tcPr anchor="ctr"/>
                </a:tc>
                <a:extLst>
                  <a:ext uri="{0D108BD9-81ED-4DB2-BD59-A6C34878D82A}">
                    <a16:rowId xmlns:a16="http://schemas.microsoft.com/office/drawing/2014/main" val="1660593970"/>
                  </a:ext>
                </a:extLst>
              </a:tr>
              <a:tr h="380808">
                <a:tc>
                  <a:txBody>
                    <a:bodyPr/>
                    <a:lstStyle/>
                    <a:p>
                      <a:r>
                        <a:rPr lang="en-US" u="sng" strike="noStrike" dirty="0">
                          <a:solidFill>
                            <a:schemeClr val="accent2">
                              <a:lumMod val="50000"/>
                            </a:schemeClr>
                          </a:solidFill>
                          <a:effectLst/>
                          <a:hlinkClick r:id="rId17"/>
                        </a:rPr>
                        <a:t>Illinois</a:t>
                      </a:r>
                      <a:endParaRPr lang="en-US" u="sng" dirty="0">
                        <a:solidFill>
                          <a:schemeClr val="accent2">
                            <a:lumMod val="50000"/>
                          </a:schemeClr>
                        </a:solidFill>
                        <a:effectLst/>
                      </a:endParaRPr>
                    </a:p>
                  </a:txBody>
                  <a:tcPr anchor="ctr"/>
                </a:tc>
                <a:tc>
                  <a:txBody>
                    <a:bodyPr/>
                    <a:lstStyle/>
                    <a:p>
                      <a:r>
                        <a:rPr lang="en-US" dirty="0">
                          <a:effectLst/>
                        </a:rPr>
                        <a:t>Under development</a:t>
                      </a:r>
                    </a:p>
                  </a:txBody>
                  <a:tcPr anchor="ctr"/>
                </a:tc>
                <a:tc>
                  <a:txBody>
                    <a:bodyPr/>
                    <a:lstStyle/>
                    <a:p>
                      <a:r>
                        <a:rPr lang="en-US" u="none" strike="noStrike" dirty="0">
                          <a:solidFill>
                            <a:srgbClr val="663366"/>
                          </a:solidFill>
                          <a:effectLst/>
                          <a:hlinkClick r:id="rId18"/>
                        </a:rPr>
                        <a:t>Oklahoma</a:t>
                      </a:r>
                      <a:endParaRPr lang="en-US" dirty="0">
                        <a:effectLst/>
                      </a:endParaRPr>
                    </a:p>
                  </a:txBody>
                  <a:tcPr anchor="ctr"/>
                </a:tc>
                <a:tc>
                  <a:txBody>
                    <a:bodyPr/>
                    <a:lstStyle/>
                    <a:p>
                      <a:r>
                        <a:rPr lang="en-US" dirty="0">
                          <a:effectLst/>
                        </a:rPr>
                        <a:t>No current programs</a:t>
                      </a:r>
                    </a:p>
                  </a:txBody>
                  <a:tcPr anchor="ctr"/>
                </a:tc>
                <a:extLst>
                  <a:ext uri="{0D108BD9-81ED-4DB2-BD59-A6C34878D82A}">
                    <a16:rowId xmlns:a16="http://schemas.microsoft.com/office/drawing/2014/main" val="62868298"/>
                  </a:ext>
                </a:extLst>
              </a:tr>
              <a:tr h="380808">
                <a:tc>
                  <a:txBody>
                    <a:bodyPr/>
                    <a:lstStyle/>
                    <a:p>
                      <a:r>
                        <a:rPr lang="en-US" u="sng" strike="noStrike" dirty="0">
                          <a:solidFill>
                            <a:schemeClr val="accent2">
                              <a:lumMod val="50000"/>
                            </a:schemeClr>
                          </a:solidFill>
                          <a:effectLst/>
                          <a:hlinkClick r:id="rId19"/>
                        </a:rPr>
                        <a:t>Kentucky</a:t>
                      </a:r>
                      <a:endParaRPr lang="en-US" u="sng" dirty="0">
                        <a:solidFill>
                          <a:schemeClr val="accent2">
                            <a:lumMod val="50000"/>
                          </a:schemeClr>
                        </a:solidFill>
                        <a:effectLst/>
                      </a:endParaRPr>
                    </a:p>
                  </a:txBody>
                  <a:tcPr anchor="ctr"/>
                </a:tc>
                <a:tc>
                  <a:txBody>
                    <a:bodyPr/>
                    <a:lstStyle/>
                    <a:p>
                      <a:r>
                        <a:rPr lang="en-US" dirty="0">
                          <a:effectLst/>
                        </a:rPr>
                        <a:t>Under development</a:t>
                      </a:r>
                    </a:p>
                  </a:txBody>
                  <a:tcPr anchor="ctr"/>
                </a:tc>
                <a:tc>
                  <a:txBody>
                    <a:bodyPr/>
                    <a:lstStyle/>
                    <a:p>
                      <a:r>
                        <a:rPr lang="en-US" u="none" strike="noStrike" dirty="0">
                          <a:solidFill>
                            <a:srgbClr val="663366"/>
                          </a:solidFill>
                          <a:effectLst/>
                          <a:hlinkClick r:id="rId20"/>
                        </a:rPr>
                        <a:t>Oregon</a:t>
                      </a:r>
                      <a:endParaRPr lang="en-US" dirty="0">
                        <a:effectLst/>
                      </a:endParaRPr>
                    </a:p>
                  </a:txBody>
                  <a:tcPr anchor="ctr"/>
                </a:tc>
                <a:tc>
                  <a:txBody>
                    <a:bodyPr/>
                    <a:lstStyle/>
                    <a:p>
                      <a:r>
                        <a:rPr lang="en-US" dirty="0">
                          <a:effectLst/>
                        </a:rPr>
                        <a:t>Under development</a:t>
                      </a:r>
                    </a:p>
                  </a:txBody>
                  <a:tcPr anchor="ctr"/>
                </a:tc>
                <a:extLst>
                  <a:ext uri="{0D108BD9-81ED-4DB2-BD59-A6C34878D82A}">
                    <a16:rowId xmlns:a16="http://schemas.microsoft.com/office/drawing/2014/main" val="610844455"/>
                  </a:ext>
                </a:extLst>
              </a:tr>
              <a:tr h="380808">
                <a:tc>
                  <a:txBody>
                    <a:bodyPr/>
                    <a:lstStyle/>
                    <a:p>
                      <a:r>
                        <a:rPr lang="en-US" u="sng" strike="noStrike" dirty="0">
                          <a:solidFill>
                            <a:schemeClr val="accent2">
                              <a:lumMod val="50000"/>
                            </a:schemeClr>
                          </a:solidFill>
                          <a:effectLst/>
                          <a:hlinkClick r:id="rId21"/>
                        </a:rPr>
                        <a:t>Louisiana</a:t>
                      </a:r>
                      <a:endParaRPr lang="en-US" u="sng" dirty="0">
                        <a:solidFill>
                          <a:schemeClr val="accent2">
                            <a:lumMod val="50000"/>
                          </a:schemeClr>
                        </a:solidFill>
                        <a:effectLst/>
                      </a:endParaRPr>
                    </a:p>
                  </a:txBody>
                  <a:tcPr anchor="ctr"/>
                </a:tc>
                <a:tc>
                  <a:txBody>
                    <a:bodyPr/>
                    <a:lstStyle/>
                    <a:p>
                      <a:r>
                        <a:rPr lang="en-US" dirty="0">
                          <a:effectLst/>
                        </a:rPr>
                        <a:t>Under development</a:t>
                      </a:r>
                    </a:p>
                  </a:txBody>
                  <a:tcPr anchor="ctr"/>
                </a:tc>
                <a:tc>
                  <a:txBody>
                    <a:bodyPr/>
                    <a:lstStyle/>
                    <a:p>
                      <a:r>
                        <a:rPr lang="en-US" u="sng" dirty="0">
                          <a:solidFill>
                            <a:schemeClr val="accent2">
                              <a:lumMod val="50000"/>
                            </a:schemeClr>
                          </a:solidFill>
                          <a:effectLst/>
                        </a:rPr>
                        <a:t>Rhode Island</a:t>
                      </a:r>
                    </a:p>
                  </a:txBody>
                  <a:tcPr anchor="ctr"/>
                </a:tc>
                <a:tc>
                  <a:txBody>
                    <a:bodyPr/>
                    <a:lstStyle/>
                    <a:p>
                      <a:r>
                        <a:rPr lang="en-US" dirty="0">
                          <a:effectLst/>
                        </a:rPr>
                        <a:t>Available</a:t>
                      </a:r>
                    </a:p>
                  </a:txBody>
                  <a:tcPr anchor="ctr"/>
                </a:tc>
                <a:extLst>
                  <a:ext uri="{0D108BD9-81ED-4DB2-BD59-A6C34878D82A}">
                    <a16:rowId xmlns:a16="http://schemas.microsoft.com/office/drawing/2014/main" val="1482266069"/>
                  </a:ext>
                </a:extLst>
              </a:tr>
              <a:tr h="380808">
                <a:tc>
                  <a:txBody>
                    <a:bodyPr/>
                    <a:lstStyle/>
                    <a:p>
                      <a:r>
                        <a:rPr lang="en-US" u="sng" strike="noStrike" dirty="0">
                          <a:solidFill>
                            <a:schemeClr val="accent2">
                              <a:lumMod val="50000"/>
                            </a:schemeClr>
                          </a:solidFill>
                          <a:effectLst/>
                          <a:hlinkClick r:id="rId22"/>
                        </a:rPr>
                        <a:t>Maryland</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23"/>
                        </a:rPr>
                        <a:t>Texas</a:t>
                      </a:r>
                      <a:endParaRPr lang="en-US" dirty="0">
                        <a:effectLst/>
                      </a:endParaRPr>
                    </a:p>
                  </a:txBody>
                  <a:tcPr anchor="ctr"/>
                </a:tc>
                <a:tc>
                  <a:txBody>
                    <a:bodyPr/>
                    <a:lstStyle/>
                    <a:p>
                      <a:r>
                        <a:rPr lang="en-US" dirty="0">
                          <a:effectLst/>
                        </a:rPr>
                        <a:t>Available</a:t>
                      </a:r>
                    </a:p>
                  </a:txBody>
                  <a:tcPr anchor="ctr"/>
                </a:tc>
                <a:extLst>
                  <a:ext uri="{0D108BD9-81ED-4DB2-BD59-A6C34878D82A}">
                    <a16:rowId xmlns:a16="http://schemas.microsoft.com/office/drawing/2014/main" val="3745452538"/>
                  </a:ext>
                </a:extLst>
              </a:tr>
              <a:tr h="380808">
                <a:tc>
                  <a:txBody>
                    <a:bodyPr/>
                    <a:lstStyle/>
                    <a:p>
                      <a:r>
                        <a:rPr lang="en-US" u="sng" strike="noStrike" dirty="0">
                          <a:solidFill>
                            <a:schemeClr val="accent2">
                              <a:lumMod val="50000"/>
                            </a:schemeClr>
                          </a:solidFill>
                          <a:effectLst/>
                          <a:hlinkClick r:id="rId24"/>
                        </a:rPr>
                        <a:t>Massachusetts</a:t>
                      </a:r>
                      <a:endParaRPr lang="en-US" u="sng" dirty="0">
                        <a:solidFill>
                          <a:schemeClr val="accent2">
                            <a:lumMod val="50000"/>
                          </a:schemeClr>
                        </a:solidFill>
                        <a:effectLst/>
                      </a:endParaRPr>
                    </a:p>
                  </a:txBody>
                  <a:tcPr anchor="ctr"/>
                </a:tc>
                <a:tc>
                  <a:txBody>
                    <a:bodyPr/>
                    <a:lstStyle/>
                    <a:p>
                      <a:r>
                        <a:rPr lang="en-US" dirty="0">
                          <a:effectLst/>
                        </a:rPr>
                        <a:t>Under development</a:t>
                      </a:r>
                    </a:p>
                  </a:txBody>
                  <a:tcPr anchor="ctr"/>
                </a:tc>
                <a:tc>
                  <a:txBody>
                    <a:bodyPr/>
                    <a:lstStyle/>
                    <a:p>
                      <a:r>
                        <a:rPr lang="en-US" u="none" strike="noStrike" dirty="0">
                          <a:solidFill>
                            <a:srgbClr val="663366"/>
                          </a:solidFill>
                          <a:effectLst/>
                          <a:hlinkClick r:id="rId25"/>
                        </a:rPr>
                        <a:t>Utah</a:t>
                      </a:r>
                      <a:endParaRPr lang="en-US" dirty="0">
                        <a:effectLst/>
                      </a:endParaRPr>
                    </a:p>
                  </a:txBody>
                  <a:tcPr anchor="ctr"/>
                </a:tc>
                <a:tc>
                  <a:txBody>
                    <a:bodyPr/>
                    <a:lstStyle/>
                    <a:p>
                      <a:r>
                        <a:rPr lang="en-US" dirty="0">
                          <a:effectLst/>
                        </a:rPr>
                        <a:t>Under development</a:t>
                      </a:r>
                    </a:p>
                  </a:txBody>
                  <a:tcPr anchor="ctr"/>
                </a:tc>
                <a:extLst>
                  <a:ext uri="{0D108BD9-81ED-4DB2-BD59-A6C34878D82A}">
                    <a16:rowId xmlns:a16="http://schemas.microsoft.com/office/drawing/2014/main" val="384815209"/>
                  </a:ext>
                </a:extLst>
              </a:tr>
              <a:tr h="380808">
                <a:tc>
                  <a:txBody>
                    <a:bodyPr/>
                    <a:lstStyle/>
                    <a:p>
                      <a:r>
                        <a:rPr lang="en-US" u="sng" strike="noStrike" dirty="0">
                          <a:solidFill>
                            <a:schemeClr val="accent2">
                              <a:lumMod val="50000"/>
                            </a:schemeClr>
                          </a:solidFill>
                          <a:effectLst/>
                          <a:hlinkClick r:id="rId26"/>
                        </a:rPr>
                        <a:t>Michigan</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27"/>
                        </a:rPr>
                        <a:t>Virginia</a:t>
                      </a:r>
                      <a:endParaRPr lang="en-US" dirty="0">
                        <a:effectLst/>
                      </a:endParaRPr>
                    </a:p>
                  </a:txBody>
                  <a:tcPr anchor="ctr"/>
                </a:tc>
                <a:tc>
                  <a:txBody>
                    <a:bodyPr/>
                    <a:lstStyle/>
                    <a:p>
                      <a:r>
                        <a:rPr lang="en-US" dirty="0">
                          <a:effectLst/>
                        </a:rPr>
                        <a:t>Available</a:t>
                      </a:r>
                    </a:p>
                  </a:txBody>
                  <a:tcPr anchor="ctr"/>
                </a:tc>
                <a:extLst>
                  <a:ext uri="{0D108BD9-81ED-4DB2-BD59-A6C34878D82A}">
                    <a16:rowId xmlns:a16="http://schemas.microsoft.com/office/drawing/2014/main" val="1132929968"/>
                  </a:ext>
                </a:extLst>
              </a:tr>
              <a:tr h="380808">
                <a:tc>
                  <a:txBody>
                    <a:bodyPr/>
                    <a:lstStyle/>
                    <a:p>
                      <a:r>
                        <a:rPr lang="en-US" u="sng" strike="noStrike" dirty="0">
                          <a:solidFill>
                            <a:schemeClr val="accent2">
                              <a:lumMod val="50000"/>
                            </a:schemeClr>
                          </a:solidFill>
                          <a:effectLst/>
                          <a:hlinkClick r:id="rId28"/>
                        </a:rPr>
                        <a:t>Minnesota</a:t>
                      </a:r>
                      <a:endParaRPr lang="en-US" u="sng" dirty="0">
                        <a:solidFill>
                          <a:schemeClr val="accent2">
                            <a:lumMod val="50000"/>
                          </a:schemeClr>
                        </a:solidFill>
                        <a:effectLst/>
                      </a:endParaRPr>
                    </a:p>
                  </a:txBody>
                  <a:tcPr anchor="ctr"/>
                </a:tc>
                <a:tc>
                  <a:txBody>
                    <a:bodyPr/>
                    <a:lstStyle/>
                    <a:p>
                      <a:r>
                        <a:rPr lang="en-US" dirty="0">
                          <a:effectLst/>
                        </a:rPr>
                        <a:t>Available</a:t>
                      </a:r>
                    </a:p>
                  </a:txBody>
                  <a:tcPr anchor="ctr"/>
                </a:tc>
                <a:tc>
                  <a:txBody>
                    <a:bodyPr/>
                    <a:lstStyle/>
                    <a:p>
                      <a:r>
                        <a:rPr lang="en-US" u="none" strike="noStrike" dirty="0">
                          <a:solidFill>
                            <a:srgbClr val="663366"/>
                          </a:solidFill>
                          <a:effectLst/>
                          <a:hlinkClick r:id="rId29"/>
                        </a:rPr>
                        <a:t>Wisconsin</a:t>
                      </a:r>
                      <a:endParaRPr lang="en-US" dirty="0">
                        <a:effectLst/>
                      </a:endParaRPr>
                    </a:p>
                  </a:txBody>
                  <a:tcPr anchor="ctr"/>
                </a:tc>
                <a:tc>
                  <a:txBody>
                    <a:bodyPr/>
                    <a:lstStyle/>
                    <a:p>
                      <a:r>
                        <a:rPr lang="en-US" dirty="0">
                          <a:effectLst/>
                        </a:rPr>
                        <a:t>Available</a:t>
                      </a:r>
                    </a:p>
                  </a:txBody>
                  <a:tcPr anchor="ctr"/>
                </a:tc>
                <a:extLst>
                  <a:ext uri="{0D108BD9-81ED-4DB2-BD59-A6C34878D82A}">
                    <a16:rowId xmlns:a16="http://schemas.microsoft.com/office/drawing/2014/main" val="3664254831"/>
                  </a:ext>
                </a:extLst>
              </a:tr>
              <a:tr h="380808">
                <a:tc>
                  <a:txBody>
                    <a:bodyPr/>
                    <a:lstStyle/>
                    <a:p>
                      <a:endParaRPr lang="en-US" dirty="0">
                        <a:effectLst/>
                      </a:endParaRPr>
                    </a:p>
                  </a:txBody>
                  <a:tcPr anchor="ctr"/>
                </a:tc>
                <a:tc>
                  <a:txBody>
                    <a:bodyPr/>
                    <a:lstStyle/>
                    <a:p>
                      <a:endParaRPr lang="en-US" dirty="0">
                        <a:effectLst/>
                      </a:endParaRPr>
                    </a:p>
                  </a:txBody>
                  <a:tcPr anchor="ctr"/>
                </a:tc>
                <a:tc>
                  <a:txBody>
                    <a:bodyPr/>
                    <a:lstStyle/>
                    <a:p>
                      <a:r>
                        <a:rPr lang="en-US" u="none" strike="noStrike" dirty="0">
                          <a:solidFill>
                            <a:srgbClr val="663366"/>
                          </a:solidFill>
                          <a:effectLst/>
                          <a:hlinkClick r:id="rId30"/>
                        </a:rPr>
                        <a:t>Wyoming</a:t>
                      </a:r>
                      <a:endParaRPr lang="en-US" dirty="0">
                        <a:effectLst/>
                      </a:endParaRPr>
                    </a:p>
                  </a:txBody>
                  <a:tcPr anchor="ctr"/>
                </a:tc>
                <a:tc>
                  <a:txBody>
                    <a:bodyPr/>
                    <a:lstStyle/>
                    <a:p>
                      <a:r>
                        <a:rPr lang="en-US" dirty="0">
                          <a:effectLst/>
                        </a:rPr>
                        <a:t>No current programs</a:t>
                      </a:r>
                    </a:p>
                  </a:txBody>
                  <a:tcPr anchor="ctr"/>
                </a:tc>
                <a:extLst>
                  <a:ext uri="{0D108BD9-81ED-4DB2-BD59-A6C34878D82A}">
                    <a16:rowId xmlns:a16="http://schemas.microsoft.com/office/drawing/2014/main" val="439774138"/>
                  </a:ext>
                </a:extLst>
              </a:tr>
            </a:tbl>
          </a:graphicData>
        </a:graphic>
      </p:graphicFrame>
    </p:spTree>
    <p:extLst>
      <p:ext uri="{BB962C8B-B14F-4D97-AF65-F5344CB8AC3E}">
        <p14:creationId xmlns:p14="http://schemas.microsoft.com/office/powerpoint/2010/main" val="297311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Violation - Demolition</a:t>
            </a:r>
          </a:p>
        </p:txBody>
      </p:sp>
      <p:sp>
        <p:nvSpPr>
          <p:cNvPr id="3" name="Content Placeholder 2"/>
          <p:cNvSpPr>
            <a:spLocks noGrp="1"/>
          </p:cNvSpPr>
          <p:nvPr>
            <p:ph idx="1"/>
          </p:nvPr>
        </p:nvSpPr>
        <p:spPr/>
        <p:txBody>
          <a:bodyPr/>
          <a:lstStyle/>
          <a:p>
            <a:r>
              <a:rPr lang="en-US" dirty="0"/>
              <a:t>Code Violations – contact city/county for details </a:t>
            </a:r>
          </a:p>
          <a:p>
            <a:r>
              <a:rPr lang="en-US" dirty="0"/>
              <a:t>Demolition liens </a:t>
            </a:r>
          </a:p>
          <a:p>
            <a:pPr lvl="1">
              <a:buFont typeface="Courier New" panose="02070309020205020404" pitchFamily="49" charset="0"/>
              <a:buChar char="o"/>
            </a:pPr>
            <a:r>
              <a:rPr lang="en-US" dirty="0"/>
              <a:t>Confirm status of property</a:t>
            </a:r>
          </a:p>
          <a:p>
            <a:pPr lvl="1">
              <a:buFont typeface="Courier New" panose="02070309020205020404" pitchFamily="49" charset="0"/>
              <a:buChar char="o"/>
            </a:pPr>
            <a:r>
              <a:rPr lang="en-US" dirty="0"/>
              <a:t>Lien attaches to the owner</a:t>
            </a:r>
          </a:p>
          <a:p>
            <a:pPr lvl="2">
              <a:buFont typeface="Wingdings" panose="05000000000000000000" pitchFamily="2" charset="2"/>
              <a:buChar char="ü"/>
            </a:pPr>
            <a:r>
              <a:rPr lang="en-US" dirty="0"/>
              <a:t>Pre-sale:   review for write off</a:t>
            </a:r>
          </a:p>
          <a:p>
            <a:pPr lvl="2">
              <a:buFont typeface="Wingdings" panose="05000000000000000000" pitchFamily="2" charset="2"/>
              <a:buChar char="ü"/>
            </a:pPr>
            <a:r>
              <a:rPr lang="en-US" dirty="0"/>
              <a:t>Post sale:   vacant lot and lien assessment </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7066935" y="0"/>
            <a:ext cx="3810000" cy="3810000"/>
          </a:xfrm>
          <a:prstGeom prst="rect">
            <a:avLst/>
          </a:prstGeom>
        </p:spPr>
      </p:pic>
    </p:spTree>
    <p:extLst>
      <p:ext uri="{BB962C8B-B14F-4D97-AF65-F5344CB8AC3E}">
        <p14:creationId xmlns:p14="http://schemas.microsoft.com/office/powerpoint/2010/main" val="445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15661" y="252836"/>
            <a:ext cx="8596668" cy="1320800"/>
          </a:xfrm>
        </p:spPr>
        <p:txBody>
          <a:bodyPr/>
          <a:lstStyle/>
          <a:p>
            <a:r>
              <a:rPr lang="en-US" b="1" dirty="0"/>
              <a:t>Federal Liens</a:t>
            </a:r>
            <a:br>
              <a:rPr lang="en-US" b="1" dirty="0"/>
            </a:br>
            <a:endParaRPr lang="en-US" dirty="0"/>
          </a:p>
        </p:txBody>
      </p:sp>
      <p:sp>
        <p:nvSpPr>
          <p:cNvPr id="3" name="Content Placeholder 2"/>
          <p:cNvSpPr>
            <a:spLocks noGrp="1"/>
          </p:cNvSpPr>
          <p:nvPr>
            <p:ph idx="1"/>
          </p:nvPr>
        </p:nvSpPr>
        <p:spPr>
          <a:xfrm>
            <a:off x="649625" y="1357025"/>
            <a:ext cx="8596668" cy="4295630"/>
          </a:xfrm>
        </p:spPr>
        <p:txBody>
          <a:bodyPr>
            <a:noAutofit/>
          </a:bodyPr>
          <a:lstStyle/>
          <a:p>
            <a:pPr marL="0" indent="0">
              <a:buNone/>
            </a:pPr>
            <a:r>
              <a:rPr lang="en-US" sz="2400" dirty="0"/>
              <a:t>Whenever a judgment is entered in U.S. District Court, it acts as a lien against property. In cases where a debtor owes any amount of restitution and/or a fine and special assessment equaling more than $2,500.00,   The DOJ files a lien in the debtor's county of residence, and any other county where real estate is owned by the debtor.</a:t>
            </a:r>
          </a:p>
          <a:p>
            <a:pPr marL="0" indent="0">
              <a:buNone/>
            </a:pPr>
            <a:r>
              <a:rPr lang="en-US" sz="2400" dirty="0"/>
              <a:t>The lien is in favor of the United States and includes its agencies, departments, commissions, boards, and other instrumentalities</a:t>
            </a:r>
          </a:p>
          <a:p>
            <a:pPr marL="0" indent="0">
              <a:buNone/>
            </a:pPr>
            <a:endParaRPr lang="en-US" sz="2400" dirty="0"/>
          </a:p>
          <a:p>
            <a:pPr marL="0" indent="0">
              <a:buNone/>
            </a:pPr>
            <a:endParaRPr lang="en-US" sz="20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52" y="6239643"/>
            <a:ext cx="1649309" cy="445829"/>
          </a:xfrm>
          <a:prstGeom prst="rect">
            <a:avLst/>
          </a:prstGeom>
        </p:spPr>
      </p:pic>
      <p:pic>
        <p:nvPicPr>
          <p:cNvPr id="4" name="Picture 3"/>
          <p:cNvPicPr>
            <a:picLocks noChangeAspect="1"/>
          </p:cNvPicPr>
          <p:nvPr/>
        </p:nvPicPr>
        <p:blipFill>
          <a:blip r:embed="rId3"/>
          <a:stretch>
            <a:fillRect/>
          </a:stretch>
        </p:blipFill>
        <p:spPr>
          <a:xfrm>
            <a:off x="9410700" y="252836"/>
            <a:ext cx="2628900" cy="1743075"/>
          </a:xfrm>
          <a:prstGeom prst="rect">
            <a:avLst/>
          </a:prstGeom>
        </p:spPr>
      </p:pic>
    </p:spTree>
    <p:extLst>
      <p:ext uri="{BB962C8B-B14F-4D97-AF65-F5344CB8AC3E}">
        <p14:creationId xmlns:p14="http://schemas.microsoft.com/office/powerpoint/2010/main" val="391006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616" y="914401"/>
            <a:ext cx="8596668" cy="4715050"/>
          </a:xfrm>
        </p:spPr>
        <p:txBody>
          <a:bodyPr/>
          <a:lstStyle/>
          <a:p>
            <a:pPr lvl="0"/>
            <a:r>
              <a:rPr lang="en-US" sz="2400" dirty="0"/>
              <a:t>Examples</a:t>
            </a:r>
          </a:p>
          <a:p>
            <a:pPr lvl="1">
              <a:buFont typeface="Wingdings" panose="05000000000000000000" pitchFamily="2" charset="2"/>
              <a:buChar char="q"/>
            </a:pPr>
            <a:r>
              <a:rPr lang="en-US" sz="2200" dirty="0"/>
              <a:t>Judgments rendered in federal drug seizures or federal racketeering cases (e.g. Department of Justice Notice of Lien for Fine and/or Restitution Imposed Pursuant to the Anti-Terrorism and Effective Death Penalty Act of 1996) </a:t>
            </a:r>
          </a:p>
          <a:p>
            <a:pPr lvl="1">
              <a:buFont typeface="Wingdings" panose="05000000000000000000" pitchFamily="2" charset="2"/>
              <a:buChar char="q"/>
            </a:pPr>
            <a:r>
              <a:rPr lang="en-US" sz="2200" dirty="0"/>
              <a:t> Judgments resulting from defaults on student loans guaranteed by the Federal Government </a:t>
            </a:r>
          </a:p>
          <a:p>
            <a:pPr lvl="1">
              <a:buFont typeface="Wingdings" panose="05000000000000000000" pitchFamily="2" charset="2"/>
              <a:buChar char="q"/>
            </a:pPr>
            <a:r>
              <a:rPr lang="en-US" sz="2200" dirty="0"/>
              <a:t>Deficiency judgments in foreclosure cases on loa</a:t>
            </a:r>
            <a:r>
              <a:rPr lang="en-US" sz="2200" b="1" dirty="0"/>
              <a:t>n</a:t>
            </a:r>
            <a:r>
              <a:rPr lang="en-US" sz="2200" dirty="0"/>
              <a:t>s guaranteed by an entity of the Federal Government </a:t>
            </a:r>
          </a:p>
          <a:p>
            <a:pPr lvl="1">
              <a:buFont typeface="Wingdings" panose="05000000000000000000" pitchFamily="2" charset="2"/>
              <a:buChar char="q"/>
            </a:pPr>
            <a:r>
              <a:rPr lang="en-US" sz="2200" dirty="0"/>
              <a:t>Judgments rendered on environmental suits by the Environmental Protection Agency</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52" y="6239643"/>
            <a:ext cx="1649309" cy="445829"/>
          </a:xfrm>
          <a:prstGeom prst="rect">
            <a:avLst/>
          </a:prstGeom>
        </p:spPr>
      </p:pic>
    </p:spTree>
    <p:extLst>
      <p:ext uri="{BB962C8B-B14F-4D97-AF65-F5344CB8AC3E}">
        <p14:creationId xmlns:p14="http://schemas.microsoft.com/office/powerpoint/2010/main" val="347635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71601"/>
            <a:ext cx="8596668" cy="4669762"/>
          </a:xfrm>
        </p:spPr>
        <p:txBody>
          <a:bodyPr>
            <a:normAutofit/>
          </a:bodyPr>
          <a:lstStyle/>
          <a:p>
            <a:pPr lvl="1"/>
            <a:r>
              <a:rPr lang="en-US" sz="3200" dirty="0"/>
              <a:t>The government is generally not willing to release its lien</a:t>
            </a:r>
          </a:p>
          <a:p>
            <a:pPr lvl="1"/>
            <a:r>
              <a:rPr lang="en-US" sz="3200" dirty="0"/>
              <a:t>Liens can be subordinated by agreement or by the court</a:t>
            </a:r>
          </a:p>
          <a:p>
            <a:pPr lvl="1"/>
            <a:r>
              <a:rPr lang="en-US" sz="3200" dirty="0"/>
              <a:t>Title companies will not insure foreclosures without  a release or subordination of a Federal lien</a:t>
            </a:r>
          </a:p>
          <a:p>
            <a:pPr lvl="1"/>
            <a:endParaRPr lang="en-US" sz="3200"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52" y="6239643"/>
            <a:ext cx="1649309" cy="445829"/>
          </a:xfrm>
          <a:prstGeom prst="rect">
            <a:avLst/>
          </a:prstGeom>
        </p:spPr>
      </p:pic>
    </p:spTree>
    <p:extLst>
      <p:ext uri="{BB962C8B-B14F-4D97-AF65-F5344CB8AC3E}">
        <p14:creationId xmlns:p14="http://schemas.microsoft.com/office/powerpoint/2010/main" val="75514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Quarantine Orders</a:t>
            </a:r>
          </a:p>
        </p:txBody>
      </p:sp>
      <p:pic>
        <p:nvPicPr>
          <p:cNvPr id="4" name="Content Placeholder 3"/>
          <p:cNvPicPr>
            <a:picLocks noGrp="1" noChangeAspect="1"/>
          </p:cNvPicPr>
          <p:nvPr>
            <p:ph idx="1"/>
          </p:nvPr>
        </p:nvPicPr>
        <p:blipFill>
          <a:blip r:embed="rId2"/>
          <a:stretch>
            <a:fillRect/>
          </a:stretch>
        </p:blipFill>
        <p:spPr>
          <a:xfrm>
            <a:off x="1713727" y="1930401"/>
            <a:ext cx="6707602" cy="4463604"/>
          </a:xfrm>
          <a:prstGeom prst="rect">
            <a:avLst/>
          </a:prstGeom>
        </p:spPr>
      </p:pic>
    </p:spTree>
    <p:extLst>
      <p:ext uri="{BB962C8B-B14F-4D97-AF65-F5344CB8AC3E}">
        <p14:creationId xmlns:p14="http://schemas.microsoft.com/office/powerpoint/2010/main" val="355383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D5E8-4C3F-4404-9B5C-92EEEE4D8298}"/>
              </a:ext>
            </a:extLst>
          </p:cNvPr>
          <p:cNvSpPr>
            <a:spLocks noGrp="1"/>
          </p:cNvSpPr>
          <p:nvPr>
            <p:ph type="title"/>
          </p:nvPr>
        </p:nvSpPr>
        <p:spPr/>
        <p:txBody>
          <a:bodyPr/>
          <a:lstStyle/>
          <a:p>
            <a:r>
              <a:rPr lang="en-US" b="1" dirty="0"/>
              <a:t>Chain of Title</a:t>
            </a:r>
          </a:p>
        </p:txBody>
      </p:sp>
      <p:sp>
        <p:nvSpPr>
          <p:cNvPr id="3" name="Content Placeholder 2">
            <a:extLst>
              <a:ext uri="{FF2B5EF4-FFF2-40B4-BE49-F238E27FC236}">
                <a16:creationId xmlns:a16="http://schemas.microsoft.com/office/drawing/2014/main" id="{C009B1D9-4AF2-4D76-A2A8-F03CD7511F9D}"/>
              </a:ext>
            </a:extLst>
          </p:cNvPr>
          <p:cNvSpPr>
            <a:spLocks noGrp="1"/>
          </p:cNvSpPr>
          <p:nvPr>
            <p:ph idx="1"/>
          </p:nvPr>
        </p:nvSpPr>
        <p:spPr/>
        <p:txBody>
          <a:bodyPr/>
          <a:lstStyle/>
          <a:p>
            <a:r>
              <a:rPr lang="en-US" dirty="0"/>
              <a:t>“Chain of title” is the history of conveyances and encumbrances affecting the title to a property. A chain of title is established when title to property is transferred from one person or entity to another. Usually, “chain of title” refers to the transfers of the property from one owner to the next. However, when a Deed of Trust is created, a chain of title may arise subsequent to that Deed of Trust when the beneficial interest of that Deed of Trust is transferred from one beneficiary to another. The chain of title to the foreclosing beneficiary is of special importance to the trustee conducting a foreclosure. The trustee must be sure that our foreclosing beneficiary is actually on title as the current beneficiary of the Deed of Trust. </a:t>
            </a:r>
          </a:p>
        </p:txBody>
      </p:sp>
    </p:spTree>
    <p:extLst>
      <p:ext uri="{BB962C8B-B14F-4D97-AF65-F5344CB8AC3E}">
        <p14:creationId xmlns:p14="http://schemas.microsoft.com/office/powerpoint/2010/main" val="1877234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Quarantine Orders	</a:t>
            </a:r>
          </a:p>
        </p:txBody>
      </p:sp>
      <p:sp>
        <p:nvSpPr>
          <p:cNvPr id="3" name="Content Placeholder 2"/>
          <p:cNvSpPr>
            <a:spLocks noGrp="1"/>
          </p:cNvSpPr>
          <p:nvPr>
            <p:ph idx="1"/>
          </p:nvPr>
        </p:nvSpPr>
        <p:spPr/>
        <p:txBody>
          <a:bodyPr/>
          <a:lstStyle/>
          <a:p>
            <a:r>
              <a:rPr lang="en-US" dirty="0"/>
              <a:t>Meth Labs</a:t>
            </a:r>
          </a:p>
          <a:p>
            <a:r>
              <a:rPr lang="en-US" dirty="0"/>
              <a:t>Mold</a:t>
            </a:r>
          </a:p>
          <a:p>
            <a:r>
              <a:rPr lang="en-US" dirty="0"/>
              <a:t>Communicable disease [Ebola]</a:t>
            </a:r>
          </a:p>
          <a:p>
            <a:r>
              <a:rPr lang="en-US" dirty="0"/>
              <a:t>Apple Maggots, Asian Longhorned Beetles, </a:t>
            </a:r>
            <a:br>
              <a:rPr lang="en-US" dirty="0"/>
            </a:br>
            <a:r>
              <a:rPr lang="en-US" dirty="0"/>
              <a:t>Gypsy Moths</a:t>
            </a:r>
          </a:p>
          <a:p>
            <a:r>
              <a:rPr lang="en-US" dirty="0"/>
              <a:t>Rats, spiders and other </a:t>
            </a:r>
            <a:r>
              <a:rPr lang="en-US" dirty="0" err="1"/>
              <a:t>infestational</a:t>
            </a:r>
            <a:r>
              <a:rPr lang="en-US" dirty="0"/>
              <a:t> species </a:t>
            </a:r>
          </a:p>
        </p:txBody>
      </p:sp>
      <p:pic>
        <p:nvPicPr>
          <p:cNvPr id="4" name="Picture 3"/>
          <p:cNvPicPr>
            <a:picLocks noChangeAspect="1"/>
          </p:cNvPicPr>
          <p:nvPr/>
        </p:nvPicPr>
        <p:blipFill>
          <a:blip r:embed="rId2"/>
          <a:stretch>
            <a:fillRect/>
          </a:stretch>
        </p:blipFill>
        <p:spPr>
          <a:xfrm>
            <a:off x="5936686" y="1930400"/>
            <a:ext cx="3640490" cy="2676882"/>
          </a:xfrm>
          <a:prstGeom prst="rect">
            <a:avLst/>
          </a:prstGeom>
        </p:spPr>
      </p:pic>
    </p:spTree>
    <p:extLst>
      <p:ext uri="{BB962C8B-B14F-4D97-AF65-F5344CB8AC3E}">
        <p14:creationId xmlns:p14="http://schemas.microsoft.com/office/powerpoint/2010/main" val="3888060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Sovereign Citizen &amp; Militia Claims</a:t>
            </a:r>
          </a:p>
        </p:txBody>
      </p:sp>
      <p:sp>
        <p:nvSpPr>
          <p:cNvPr id="3" name="Content Placeholder 2"/>
          <p:cNvSpPr>
            <a:spLocks noGrp="1"/>
          </p:cNvSpPr>
          <p:nvPr>
            <p:ph idx="1"/>
          </p:nvPr>
        </p:nvSpPr>
        <p:spPr>
          <a:xfrm>
            <a:off x="677334" y="1592827"/>
            <a:ext cx="8596668" cy="4448536"/>
          </a:xfrm>
        </p:spPr>
        <p:txBody>
          <a:bodyPr>
            <a:normAutofit/>
          </a:bodyPr>
          <a:lstStyle/>
          <a:p>
            <a:r>
              <a:rPr lang="en-US" dirty="0"/>
              <a:t>Sovereign citizen groups are loose associations of antigovernment extremists who do not recognize the Federal Government. They believe they are separate or sovereign from the United States and are exempt from Federal, State, and local laws and tax systems. They believe the county sheriff is the supreme law enforcement officer in the land and county clerks or registrars are the only legitimate elected officials. They subscribe to a belief in “common law” and their right to arrest or sue employees of the “illegitimate government.” </a:t>
            </a:r>
          </a:p>
          <a:p>
            <a:r>
              <a:rPr lang="en-US" dirty="0"/>
              <a:t>Sovereign citizens have been investigated by HUD for not only illegally occupying HUD properties, but also improperly deeding HUD-owned properties to themselves. These groups take advantage of State laws in most States that require county clerks to accept and file any quit claim deed presented to them as long as the forms are properly signed and fees are paid. No proof of ownership is required. </a:t>
            </a:r>
            <a:r>
              <a:rPr lang="en-US" b="1" i="1" u="sng" dirty="0"/>
              <a:t>It becomes the burden of the true property owner to go to court and clear the title. </a:t>
            </a:r>
          </a:p>
        </p:txBody>
      </p:sp>
    </p:spTree>
    <p:extLst>
      <p:ext uri="{BB962C8B-B14F-4D97-AF65-F5344CB8AC3E}">
        <p14:creationId xmlns:p14="http://schemas.microsoft.com/office/powerpoint/2010/main" val="1763457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UCC Liens aka Fixture Filings</a:t>
            </a:r>
            <a:br>
              <a:rPr lang="en-US" dirty="0"/>
            </a:br>
            <a:endParaRPr lang="en-US" dirty="0"/>
          </a:p>
        </p:txBody>
      </p:sp>
      <p:sp>
        <p:nvSpPr>
          <p:cNvPr id="3" name="Content Placeholder 2"/>
          <p:cNvSpPr>
            <a:spLocks noGrp="1"/>
          </p:cNvSpPr>
          <p:nvPr>
            <p:ph idx="1"/>
          </p:nvPr>
        </p:nvSpPr>
        <p:spPr>
          <a:xfrm>
            <a:off x="677334" y="1695451"/>
            <a:ext cx="9190566" cy="4345912"/>
          </a:xfrm>
        </p:spPr>
        <p:txBody>
          <a:bodyPr>
            <a:normAutofit/>
          </a:bodyPr>
          <a:lstStyle/>
          <a:p>
            <a:r>
              <a:rPr lang="en-US" dirty="0"/>
              <a:t>A filing on a fixtu</a:t>
            </a:r>
            <a:r>
              <a:rPr lang="en-US" b="1" dirty="0"/>
              <a:t>r</a:t>
            </a:r>
            <a:r>
              <a:rPr lang="en-US" dirty="0"/>
              <a:t>e is simply a UCC Financing Statement, recorded with the Secretary of State or in the real estate records, which includes “fixtures” in the collateral description. This filing does not attach to real property; however the use of UCC liens can impair title because they are superior to the “fixture.”</a:t>
            </a:r>
          </a:p>
          <a:p>
            <a:r>
              <a:rPr lang="en-US" dirty="0"/>
              <a:t>To clear a UCC lien, the  fixture can be removed or the lien can be sold and the fixture sold with the property</a:t>
            </a:r>
          </a:p>
          <a:p>
            <a:r>
              <a:rPr lang="en-US" dirty="0"/>
              <a:t>Generally enforceable for 5 years [unless otherwise stated]  and may be re-filed 6 months prior to expiration </a:t>
            </a:r>
          </a:p>
          <a:p>
            <a:r>
              <a:rPr lang="en-US" dirty="0"/>
              <a:t>Manufactured Housing UCC liens are enforceable for 30 years</a:t>
            </a:r>
          </a:p>
          <a:p>
            <a:endParaRPr lang="en-US" dirty="0"/>
          </a:p>
        </p:txBody>
      </p:sp>
      <p:sp>
        <p:nvSpPr>
          <p:cNvPr id="4" name="AutoShape 2" descr="Image result for swimming pool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74433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5452" y="1426136"/>
            <a:ext cx="2161646" cy="2251129"/>
          </a:xfrm>
          <a:prstGeom prst="rect">
            <a:avLst/>
          </a:prstGeom>
        </p:spPr>
      </p:pic>
      <p:pic>
        <p:nvPicPr>
          <p:cNvPr id="3" name="Picture 2"/>
          <p:cNvPicPr>
            <a:picLocks noChangeAspect="1"/>
          </p:cNvPicPr>
          <p:nvPr/>
        </p:nvPicPr>
        <p:blipFill>
          <a:blip r:embed="rId3"/>
          <a:stretch>
            <a:fillRect/>
          </a:stretch>
        </p:blipFill>
        <p:spPr>
          <a:xfrm>
            <a:off x="4483202" y="418329"/>
            <a:ext cx="1809750" cy="2533650"/>
          </a:xfrm>
          <a:prstGeom prst="rect">
            <a:avLst/>
          </a:prstGeom>
        </p:spPr>
      </p:pic>
      <p:pic>
        <p:nvPicPr>
          <p:cNvPr id="4" name="Picture 3"/>
          <p:cNvPicPr>
            <a:picLocks noChangeAspect="1"/>
          </p:cNvPicPr>
          <p:nvPr/>
        </p:nvPicPr>
        <p:blipFill>
          <a:blip r:embed="rId4"/>
          <a:stretch>
            <a:fillRect/>
          </a:stretch>
        </p:blipFill>
        <p:spPr>
          <a:xfrm>
            <a:off x="7089056" y="935674"/>
            <a:ext cx="2831536" cy="2590340"/>
          </a:xfrm>
          <a:prstGeom prst="rect">
            <a:avLst/>
          </a:prstGeom>
        </p:spPr>
      </p:pic>
      <p:pic>
        <p:nvPicPr>
          <p:cNvPr id="3074" name="Picture 2" descr="Image result for windows and si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116" y="367726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additive="base">
                                        <p:cTn id="24" dur="500" fill="hold"/>
                                        <p:tgtEl>
                                          <p:spTgt spid="3074"/>
                                        </p:tgtEl>
                                        <p:attrNameLst>
                                          <p:attrName>ppt_x</p:attrName>
                                        </p:attrNameLst>
                                      </p:cBhvr>
                                      <p:tavLst>
                                        <p:tav tm="0">
                                          <p:val>
                                            <p:strVal val="#ppt_x"/>
                                          </p:val>
                                        </p:tav>
                                        <p:tav tm="100000">
                                          <p:val>
                                            <p:strVal val="#ppt_x"/>
                                          </p:val>
                                        </p:tav>
                                      </p:tavLst>
                                    </p:anim>
                                    <p:anim calcmode="lin" valueType="num">
                                      <p:cBhvr additive="base">
                                        <p:cTn id="2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24663" b="24663"/>
          <a:stretch>
            <a:fillRect/>
          </a:stretch>
        </p:blipFill>
        <p:spPr>
          <a:xfrm>
            <a:off x="677334" y="609599"/>
            <a:ext cx="8596668" cy="3863009"/>
          </a:xfrm>
          <a:prstGeom prst="rect">
            <a:avLst/>
          </a:prstGeom>
        </p:spPr>
      </p:pic>
      <p:sp>
        <p:nvSpPr>
          <p:cNvPr id="4" name="Text Placeholder 3"/>
          <p:cNvSpPr>
            <a:spLocks noGrp="1"/>
          </p:cNvSpPr>
          <p:nvPr>
            <p:ph type="body" sz="half" idx="2"/>
          </p:nvPr>
        </p:nvSpPr>
        <p:spPr/>
        <p:txBody>
          <a:bodyPr/>
          <a:lstStyle/>
          <a:p>
            <a:r>
              <a:rPr lang="en-US" dirty="0"/>
              <a:t>If WE WERE LAWYERS, THIS WOULD BE BILLABLE TIME</a:t>
            </a:r>
          </a:p>
        </p:txBody>
      </p:sp>
    </p:spTree>
    <p:extLst>
      <p:ext uri="{BB962C8B-B14F-4D97-AF65-F5344CB8AC3E}">
        <p14:creationId xmlns:p14="http://schemas.microsoft.com/office/powerpoint/2010/main" val="1862113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850" y="609599"/>
            <a:ext cx="8596668" cy="1320800"/>
          </a:xfrm>
        </p:spPr>
        <p:txBody>
          <a:bodyPr/>
          <a:lstStyle/>
          <a:p>
            <a:r>
              <a:rPr lang="en-US" dirty="0"/>
              <a:t>Eminent Domain and Condemnation</a:t>
            </a:r>
          </a:p>
        </p:txBody>
      </p:sp>
      <p:sp>
        <p:nvSpPr>
          <p:cNvPr id="3" name="Content Placeholder 2"/>
          <p:cNvSpPr>
            <a:spLocks noGrp="1"/>
          </p:cNvSpPr>
          <p:nvPr>
            <p:ph idx="1"/>
          </p:nvPr>
        </p:nvSpPr>
        <p:spPr/>
        <p:txBody>
          <a:bodyPr/>
          <a:lstStyle/>
          <a:p>
            <a:r>
              <a:rPr lang="en-US" dirty="0"/>
              <a:t>Condemnation, also called eminent domain or a “taking,” is the right of a government or its agent to take private property for public use, with payment of compensation.  In a condemnation action, the government takes both physical possession and legal title to the property.  A related legal theory, inverse condemnation, describes a situation in which the government does not take legal title but essentially regulates away all usefulness of the property.</a:t>
            </a:r>
          </a:p>
          <a:p>
            <a:r>
              <a:rPr lang="en-US" dirty="0"/>
              <a:t>Compensation refers to the amount that the government must pay a property owner for the condemnation of their property. This is typically measured in terms of loss to the owner, not the government’s gain. The amount of loss is measured according to the fair market value standards at the time of taking.</a:t>
            </a:r>
            <a:endParaRPr lang="en-US" sz="1800" dirty="0"/>
          </a:p>
        </p:txBody>
      </p:sp>
    </p:spTree>
    <p:extLst>
      <p:ext uri="{BB962C8B-B14F-4D97-AF65-F5344CB8AC3E}">
        <p14:creationId xmlns:p14="http://schemas.microsoft.com/office/powerpoint/2010/main" val="4023693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Condemnation and Foreclosure</a:t>
            </a:r>
          </a:p>
        </p:txBody>
      </p:sp>
      <p:sp>
        <p:nvSpPr>
          <p:cNvPr id="3" name="Content Placeholder 2"/>
          <p:cNvSpPr>
            <a:spLocks noGrp="1"/>
          </p:cNvSpPr>
          <p:nvPr>
            <p:ph idx="1"/>
          </p:nvPr>
        </p:nvSpPr>
        <p:spPr/>
        <p:txBody>
          <a:bodyPr/>
          <a:lstStyle/>
          <a:p>
            <a:r>
              <a:rPr lang="en-US" dirty="0"/>
              <a:t>During the foreclosure crisis  several municipalities proposed using the power of eminent domain to condemn underwater mortgages. Homes with underwater mortgages—those with negative equity— are significantly more likely to enter foreclosure than homes with equity.</a:t>
            </a:r>
          </a:p>
          <a:p>
            <a:r>
              <a:rPr lang="en-US" dirty="0"/>
              <a:t>Under the Plan, the municipality would acquire the mortgage by paying the lender 20–25% below the fair market value of the home.   Now the owner of the property, the municipality write down the principal balance owned to the home’s value</a:t>
            </a:r>
          </a:p>
          <a:p>
            <a:r>
              <a:rPr lang="en-US" dirty="0"/>
              <a:t>The homeowner, no longer underwater, could then refinance to receive lower interest rates and start to build equity in the home immediately</a:t>
            </a:r>
          </a:p>
          <a:p>
            <a:r>
              <a:rPr lang="en-US" dirty="0"/>
              <a:t>After lenders threatened to stop lending in these municipalities the proposals were not pursued</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5046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and State </a:t>
            </a:r>
            <a:br>
              <a:rPr lang="en-US" dirty="0"/>
            </a:br>
            <a:r>
              <a:rPr lang="en-US" dirty="0"/>
              <a:t>Criminal Forfeiture Actions</a:t>
            </a:r>
          </a:p>
        </p:txBody>
      </p:sp>
      <p:sp>
        <p:nvSpPr>
          <p:cNvPr id="3" name="Content Placeholder 2"/>
          <p:cNvSpPr>
            <a:spLocks noGrp="1"/>
          </p:cNvSpPr>
          <p:nvPr>
            <p:ph idx="1"/>
          </p:nvPr>
        </p:nvSpPr>
        <p:spPr>
          <a:xfrm>
            <a:off x="677334" y="2160589"/>
            <a:ext cx="7393240" cy="3880773"/>
          </a:xfrm>
        </p:spPr>
        <p:txBody>
          <a:bodyPr/>
          <a:lstStyle/>
          <a:p>
            <a:r>
              <a:rPr lang="en-US" dirty="0"/>
              <a:t>Criminal forfeiture is the taking of personal property or real estate by the state due to its relationship to criminal activity. Criminal forfeiture may be sought when the property is used in the commission of a criminal offense, or where the property was obtained through criminal activity.</a:t>
            </a:r>
          </a:p>
          <a:p>
            <a:r>
              <a:rPr lang="en-US" dirty="0"/>
              <a:t>Forfeiture laws vary from state to state, and may be broader or narrower depending upon the crime committed and the laws of the state or jurisdiction in which the crime is committed or in which the property is located.</a:t>
            </a:r>
          </a:p>
          <a:p>
            <a:r>
              <a:rPr lang="en-US" dirty="0"/>
              <a:t>No compensation is provided to the owner</a:t>
            </a:r>
          </a:p>
          <a:p>
            <a:r>
              <a:rPr lang="en-US" dirty="0"/>
              <a:t>“Innocent Owner”  defense is available to mortgagees</a:t>
            </a:r>
            <a:br>
              <a:rPr lang="en-US" dirty="0"/>
            </a:br>
            <a:endParaRPr lang="en-US" dirty="0"/>
          </a:p>
        </p:txBody>
      </p:sp>
      <p:pic>
        <p:nvPicPr>
          <p:cNvPr id="4" name="Picture 3"/>
          <p:cNvPicPr>
            <a:picLocks noChangeAspect="1"/>
          </p:cNvPicPr>
          <p:nvPr/>
        </p:nvPicPr>
        <p:blipFill>
          <a:blip r:embed="rId2"/>
          <a:stretch>
            <a:fillRect/>
          </a:stretch>
        </p:blipFill>
        <p:spPr>
          <a:xfrm>
            <a:off x="8070574" y="1930400"/>
            <a:ext cx="3879953" cy="4293704"/>
          </a:xfrm>
          <a:prstGeom prst="rect">
            <a:avLst/>
          </a:prstGeom>
        </p:spPr>
      </p:pic>
    </p:spTree>
    <p:extLst>
      <p:ext uri="{BB962C8B-B14F-4D97-AF65-F5344CB8AC3E}">
        <p14:creationId xmlns:p14="http://schemas.microsoft.com/office/powerpoint/2010/main" val="2008775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32387"/>
            <a:ext cx="8596668" cy="5008975"/>
          </a:xfrm>
        </p:spPr>
        <p:txBody>
          <a:bodyPr>
            <a:normAutofit/>
          </a:bodyPr>
          <a:lstStyle/>
          <a:p>
            <a:endParaRPr lang="en-US" dirty="0"/>
          </a:p>
          <a:p>
            <a:endParaRPr lang="en-US" dirty="0"/>
          </a:p>
          <a:p>
            <a:r>
              <a:rPr lang="en-US" dirty="0"/>
              <a:t>Unlike a criminal case, the government must only show it is more likely than not that the lender knew or should have known of the illegal activity to prove the lender is not an “innocent owner.” </a:t>
            </a:r>
          </a:p>
          <a:p>
            <a:r>
              <a:rPr lang="en-US" dirty="0"/>
              <a:t>The knowledge of any officer of the lender will provide a basis of “knowledge” by the lender. </a:t>
            </a:r>
          </a:p>
          <a:p>
            <a:r>
              <a:rPr lang="en-US" dirty="0"/>
              <a:t>This showing of knowledge can be made by circumstantial evidence. Whether a lender should investigate the use of its collateral based on evidence it acquires will be a difficult question.</a:t>
            </a:r>
          </a:p>
          <a:p>
            <a:endParaRPr lang="en-US" dirty="0"/>
          </a:p>
        </p:txBody>
      </p:sp>
    </p:spTree>
    <p:extLst>
      <p:ext uri="{BB962C8B-B14F-4D97-AF65-F5344CB8AC3E}">
        <p14:creationId xmlns:p14="http://schemas.microsoft.com/office/powerpoint/2010/main" val="2334310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Marijuana</a:t>
            </a:r>
          </a:p>
        </p:txBody>
      </p:sp>
      <p:pic>
        <p:nvPicPr>
          <p:cNvPr id="4" name="Picture 3"/>
          <p:cNvPicPr>
            <a:picLocks noChangeAspect="1"/>
          </p:cNvPicPr>
          <p:nvPr/>
        </p:nvPicPr>
        <p:blipFill>
          <a:blip r:embed="rId2"/>
          <a:stretch>
            <a:fillRect/>
          </a:stretch>
        </p:blipFill>
        <p:spPr>
          <a:xfrm>
            <a:off x="1689652" y="1500809"/>
            <a:ext cx="6858000" cy="4572000"/>
          </a:xfrm>
          <a:prstGeom prst="rect">
            <a:avLst/>
          </a:prstGeom>
        </p:spPr>
      </p:pic>
    </p:spTree>
    <p:extLst>
      <p:ext uri="{BB962C8B-B14F-4D97-AF65-F5344CB8AC3E}">
        <p14:creationId xmlns:p14="http://schemas.microsoft.com/office/powerpoint/2010/main" val="387619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492E-C125-44B9-B6D6-28B8841D5268}"/>
              </a:ext>
            </a:extLst>
          </p:cNvPr>
          <p:cNvSpPr>
            <a:spLocks noGrp="1"/>
          </p:cNvSpPr>
          <p:nvPr>
            <p:ph type="title"/>
          </p:nvPr>
        </p:nvSpPr>
        <p:spPr/>
        <p:txBody>
          <a:bodyPr/>
          <a:lstStyle/>
          <a:p>
            <a:r>
              <a:rPr lang="en-US" b="1" dirty="0"/>
              <a:t>Chain of Title to Current Owner</a:t>
            </a:r>
          </a:p>
        </p:txBody>
      </p:sp>
      <p:sp>
        <p:nvSpPr>
          <p:cNvPr id="3" name="Content Placeholder 2">
            <a:extLst>
              <a:ext uri="{FF2B5EF4-FFF2-40B4-BE49-F238E27FC236}">
                <a16:creationId xmlns:a16="http://schemas.microsoft.com/office/drawing/2014/main" id="{733A751C-D5E2-4BE1-A7F7-8B2325C263DF}"/>
              </a:ext>
            </a:extLst>
          </p:cNvPr>
          <p:cNvSpPr>
            <a:spLocks noGrp="1"/>
          </p:cNvSpPr>
          <p:nvPr>
            <p:ph idx="1"/>
          </p:nvPr>
        </p:nvSpPr>
        <p:spPr>
          <a:xfrm>
            <a:off x="546745" y="1277851"/>
            <a:ext cx="8596668" cy="3880773"/>
          </a:xfrm>
        </p:spPr>
        <p:txBody>
          <a:bodyPr>
            <a:normAutofit/>
          </a:bodyPr>
          <a:lstStyle/>
          <a:p>
            <a:pPr marL="0" indent="0" algn="ctr">
              <a:buNone/>
            </a:pPr>
            <a:endParaRPr lang="en-US" sz="2400" b="1" dirty="0"/>
          </a:p>
          <a:p>
            <a:pPr marL="0" indent="0" algn="ctr">
              <a:buNone/>
            </a:pPr>
            <a:r>
              <a:rPr lang="en-US" sz="2400" b="1" dirty="0"/>
              <a:t>Builder </a:t>
            </a:r>
          </a:p>
          <a:p>
            <a:pPr marL="0" indent="0" algn="ctr">
              <a:buNone/>
            </a:pPr>
            <a:endParaRPr lang="en-US" sz="2400" b="1" dirty="0"/>
          </a:p>
          <a:p>
            <a:pPr marL="0" indent="0" algn="ctr">
              <a:buNone/>
            </a:pPr>
            <a:r>
              <a:rPr lang="en-US" sz="2400" b="1" dirty="0"/>
              <a:t>Owner Number 1 </a:t>
            </a:r>
          </a:p>
          <a:p>
            <a:pPr marL="0" indent="0" algn="ctr">
              <a:buNone/>
            </a:pPr>
            <a:endParaRPr lang="en-US" sz="2400" b="1" dirty="0"/>
          </a:p>
          <a:p>
            <a:pPr marL="0" indent="0" algn="ctr">
              <a:buNone/>
            </a:pPr>
            <a:endParaRPr lang="en-US" sz="2400" b="1" dirty="0"/>
          </a:p>
          <a:p>
            <a:pPr marL="0" indent="0" algn="ctr">
              <a:buNone/>
            </a:pPr>
            <a:r>
              <a:rPr lang="en-US" sz="2400" b="1" dirty="0"/>
              <a:t>Owner Number 2 (Current Owner) </a:t>
            </a:r>
          </a:p>
          <a:p>
            <a:pPr marL="0" indent="0" algn="ctr">
              <a:buNone/>
            </a:pPr>
            <a:endParaRPr lang="en-US" dirty="0"/>
          </a:p>
        </p:txBody>
      </p:sp>
      <p:sp>
        <p:nvSpPr>
          <p:cNvPr id="4" name="Arrow: Down 3">
            <a:extLst>
              <a:ext uri="{FF2B5EF4-FFF2-40B4-BE49-F238E27FC236}">
                <a16:creationId xmlns:a16="http://schemas.microsoft.com/office/drawing/2014/main" id="{EC7D1A4F-0452-406D-ADC5-9D13F6B10152}"/>
              </a:ext>
            </a:extLst>
          </p:cNvPr>
          <p:cNvSpPr/>
          <p:nvPr/>
        </p:nvSpPr>
        <p:spPr>
          <a:xfrm>
            <a:off x="4715154" y="2313825"/>
            <a:ext cx="226031" cy="493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02C62010-9CFF-43AB-9837-5C0784654259}"/>
              </a:ext>
            </a:extLst>
          </p:cNvPr>
          <p:cNvSpPr/>
          <p:nvPr/>
        </p:nvSpPr>
        <p:spPr>
          <a:xfrm>
            <a:off x="4732063" y="3557858"/>
            <a:ext cx="226031" cy="493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283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particular problem of Mary Jane </a:t>
            </a:r>
          </a:p>
        </p:txBody>
      </p:sp>
      <p:sp>
        <p:nvSpPr>
          <p:cNvPr id="3" name="Content Placeholder 2"/>
          <p:cNvSpPr>
            <a:spLocks noGrp="1"/>
          </p:cNvSpPr>
          <p:nvPr>
            <p:ph idx="1"/>
          </p:nvPr>
        </p:nvSpPr>
        <p:spPr/>
        <p:txBody>
          <a:bodyPr/>
          <a:lstStyle/>
          <a:p>
            <a:r>
              <a:rPr lang="en-US" dirty="0"/>
              <a:t>As states legalize Marijuana,  Lenders may lose the “innocent owner” defense</a:t>
            </a:r>
          </a:p>
          <a:p>
            <a:r>
              <a:rPr lang="en-US" dirty="0"/>
              <a:t>2009 Ogden Memo stated the DOJ would not likely pursue forfeitures and actions against cultivators of schedule I [marijuana] drugs and was further supported by the 2013 Cole Memo</a:t>
            </a:r>
          </a:p>
          <a:p>
            <a:r>
              <a:rPr lang="en-US" dirty="0"/>
              <a:t>Both have been reversed by the DOJ under Jeff Sessions</a:t>
            </a:r>
          </a:p>
          <a:p>
            <a:r>
              <a:rPr lang="en-US" dirty="0"/>
              <a:t>Generally, if the lender is not aware of the illegal activity before the loan was made and responded appropriately upon learning of the illegal activity, it will qualify as an “innocent owner.” The lender would then be entitled to receive what it is owed by the borrower up to the amount of the forfeiture sale proceeds, after deductions for costs and expenses. Unless there is a large amount of equity in the property, the sale after forfeiture is unlikely to yield enough money to repay the loan made by the lender against the collateral.</a:t>
            </a:r>
          </a:p>
          <a:p>
            <a:endParaRPr lang="en-US" dirty="0"/>
          </a:p>
        </p:txBody>
      </p:sp>
    </p:spTree>
    <p:extLst>
      <p:ext uri="{BB962C8B-B14F-4D97-AF65-F5344CB8AC3E}">
        <p14:creationId xmlns:p14="http://schemas.microsoft.com/office/powerpoint/2010/main" val="2304236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02890" y="0"/>
            <a:ext cx="3759610" cy="2861187"/>
          </a:xfrm>
          <a:prstGeom prst="rect">
            <a:avLst/>
          </a:prstGeom>
        </p:spPr>
      </p:pic>
      <p:sp>
        <p:nvSpPr>
          <p:cNvPr id="5" name="Content Placeholder 4"/>
          <p:cNvSpPr>
            <a:spLocks noGrp="1"/>
          </p:cNvSpPr>
          <p:nvPr>
            <p:ph idx="1"/>
          </p:nvPr>
        </p:nvSpPr>
        <p:spPr/>
        <p:txBody>
          <a:bodyPr/>
          <a:lstStyle/>
          <a:p>
            <a:endParaRPr lang="en-US" dirty="0"/>
          </a:p>
          <a:p>
            <a:endParaRPr lang="en-US" dirty="0"/>
          </a:p>
          <a:p>
            <a:r>
              <a:rPr lang="en-US" dirty="0"/>
              <a:t>For example, suppose a borrower obtains a loan for the purpose of installing extensive ventilation and lighting equipment, and to qualify for the loan, the borrower lists ownership in a limited liability company named “Best Bud.” </a:t>
            </a:r>
          </a:p>
          <a:p>
            <a:r>
              <a:rPr lang="en-US" dirty="0"/>
              <a:t>Would this be enough to defeat the lender’s “innocent owner” claim in a civil forfeiture proceeding? Depending on the circumstances, it might. Another open question is whether a lender could be forced to disgorge loan payments received from a borrower the lender knew was engaged in illegal marijuana activity</a:t>
            </a:r>
          </a:p>
        </p:txBody>
      </p:sp>
    </p:spTree>
    <p:extLst>
      <p:ext uri="{BB962C8B-B14F-4D97-AF65-F5344CB8AC3E}">
        <p14:creationId xmlns:p14="http://schemas.microsoft.com/office/powerpoint/2010/main" val="766912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Origination Title Issues</a:t>
            </a:r>
          </a:p>
        </p:txBody>
      </p:sp>
      <p:sp>
        <p:nvSpPr>
          <p:cNvPr id="3" name="Content Placeholder 2"/>
          <p:cNvSpPr>
            <a:spLocks noGrp="1"/>
          </p:cNvSpPr>
          <p:nvPr>
            <p:ph idx="1"/>
          </p:nvPr>
        </p:nvSpPr>
        <p:spPr/>
        <p:txBody>
          <a:bodyPr/>
          <a:lstStyle/>
          <a:p>
            <a:pPr lvl="1"/>
            <a:r>
              <a:rPr lang="en-US" dirty="0"/>
              <a:t>Matters not resolved at origination</a:t>
            </a:r>
          </a:p>
          <a:p>
            <a:pPr lvl="2">
              <a:buFont typeface="Wingdings" panose="05000000000000000000" pitchFamily="2" charset="2"/>
              <a:buChar char="v"/>
            </a:pPr>
            <a:r>
              <a:rPr lang="en-US" dirty="0"/>
              <a:t>Legal description issues</a:t>
            </a:r>
          </a:p>
          <a:p>
            <a:pPr lvl="2">
              <a:buFont typeface="Wingdings" panose="05000000000000000000" pitchFamily="2" charset="2"/>
              <a:buChar char="v"/>
            </a:pPr>
            <a:r>
              <a:rPr lang="en-US" dirty="0"/>
              <a:t>Prior Liens/Judgments</a:t>
            </a:r>
          </a:p>
          <a:p>
            <a:pPr lvl="2">
              <a:buFont typeface="Wingdings" panose="05000000000000000000" pitchFamily="2" charset="2"/>
              <a:buChar char="v"/>
            </a:pPr>
            <a:r>
              <a:rPr lang="en-US" dirty="0"/>
              <a:t>Chain of title issues</a:t>
            </a:r>
          </a:p>
          <a:p>
            <a:pPr lvl="2">
              <a:buFont typeface="Wingdings" panose="05000000000000000000" pitchFamily="2" charset="2"/>
              <a:buChar char="v"/>
            </a:pPr>
            <a:r>
              <a:rPr lang="en-US" dirty="0"/>
              <a:t>Ownership Issues</a:t>
            </a:r>
          </a:p>
          <a:p>
            <a:pPr lvl="1"/>
            <a:endParaRPr lang="en-US" dirty="0"/>
          </a:p>
          <a:p>
            <a:pPr lvl="1"/>
            <a:r>
              <a:rPr lang="en-US" dirty="0"/>
              <a:t>Matters created at loan origination</a:t>
            </a:r>
          </a:p>
          <a:p>
            <a:pPr lvl="2">
              <a:buFont typeface="Wingdings" panose="05000000000000000000" pitchFamily="2" charset="2"/>
              <a:buChar char="v"/>
            </a:pPr>
            <a:r>
              <a:rPr lang="en-US" dirty="0"/>
              <a:t>Acknowledgement issues</a:t>
            </a:r>
          </a:p>
          <a:p>
            <a:pPr lvl="2">
              <a:buFont typeface="Wingdings" panose="05000000000000000000" pitchFamily="2" charset="2"/>
              <a:buChar char="v"/>
            </a:pPr>
            <a:r>
              <a:rPr lang="en-US" dirty="0"/>
              <a:t>Legal description Issues</a:t>
            </a:r>
          </a:p>
        </p:txBody>
      </p:sp>
    </p:spTree>
    <p:extLst>
      <p:ext uri="{BB962C8B-B14F-4D97-AF65-F5344CB8AC3E}">
        <p14:creationId xmlns:p14="http://schemas.microsoft.com/office/powerpoint/2010/main" val="3365811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Description Issues</a:t>
            </a:r>
          </a:p>
        </p:txBody>
      </p:sp>
      <p:sp>
        <p:nvSpPr>
          <p:cNvPr id="3" name="Content Placeholder 2"/>
          <p:cNvSpPr>
            <a:spLocks noGrp="1"/>
          </p:cNvSpPr>
          <p:nvPr>
            <p:ph idx="1"/>
          </p:nvPr>
        </p:nvSpPr>
        <p:spPr/>
        <p:txBody>
          <a:bodyPr/>
          <a:lstStyle/>
          <a:p>
            <a:r>
              <a:rPr lang="en-US" dirty="0"/>
              <a:t>Three types of legal descriptions:</a:t>
            </a:r>
          </a:p>
          <a:p>
            <a:pPr lvl="1"/>
            <a:r>
              <a:rPr lang="en-US" dirty="0"/>
              <a:t>Metes and bounds</a:t>
            </a:r>
          </a:p>
          <a:p>
            <a:pPr lvl="1"/>
            <a:r>
              <a:rPr lang="en-US" dirty="0"/>
              <a:t>Rectangular Survey</a:t>
            </a:r>
          </a:p>
          <a:p>
            <a:pPr lvl="1"/>
            <a:r>
              <a:rPr lang="en-US" dirty="0"/>
              <a:t>Platted Descriptions</a:t>
            </a:r>
          </a:p>
        </p:txBody>
      </p:sp>
    </p:spTree>
    <p:extLst>
      <p:ext uri="{BB962C8B-B14F-4D97-AF65-F5344CB8AC3E}">
        <p14:creationId xmlns:p14="http://schemas.microsoft.com/office/powerpoint/2010/main" val="4259001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Metes and Bounds	</a:t>
            </a:r>
          </a:p>
        </p:txBody>
      </p:sp>
      <p:sp>
        <p:nvSpPr>
          <p:cNvPr id="3" name="Content Placeholder 2"/>
          <p:cNvSpPr>
            <a:spLocks noGrp="1"/>
          </p:cNvSpPr>
          <p:nvPr>
            <p:ph idx="1"/>
          </p:nvPr>
        </p:nvSpPr>
        <p:spPr/>
        <p:txBody>
          <a:bodyPr/>
          <a:lstStyle/>
          <a:p>
            <a:r>
              <a:rPr lang="en-US" dirty="0"/>
              <a:t>Used primarily in the Eastern States</a:t>
            </a:r>
          </a:p>
          <a:p>
            <a:r>
              <a:rPr lang="en-US" dirty="0"/>
              <a:t>Completely describes the boundary lines of the land. Each boundary line or “call” is described by a course and a distance. The course is the direction in which the boundary line travels and the distance is the length of the boundary line. </a:t>
            </a:r>
          </a:p>
          <a:p>
            <a:r>
              <a:rPr lang="en-US" dirty="0"/>
              <a:t>A metes and bounds description must close. This means that the legal description starts at a beginning point, follows each boundary line by course and distance, and ends back at the beginning point. If the land description does not close, it is defective.</a:t>
            </a:r>
          </a:p>
        </p:txBody>
      </p:sp>
    </p:spTree>
    <p:extLst>
      <p:ext uri="{BB962C8B-B14F-4D97-AF65-F5344CB8AC3E}">
        <p14:creationId xmlns:p14="http://schemas.microsoft.com/office/powerpoint/2010/main" val="2486213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Metes and Bounds Example</a:t>
            </a:r>
          </a:p>
        </p:txBody>
      </p:sp>
      <p:sp>
        <p:nvSpPr>
          <p:cNvPr id="3" name="Content Placeholder 2"/>
          <p:cNvSpPr>
            <a:spLocks noGrp="1"/>
          </p:cNvSpPr>
          <p:nvPr>
            <p:ph idx="1"/>
          </p:nvPr>
        </p:nvSpPr>
        <p:spPr>
          <a:xfrm>
            <a:off x="677334" y="1637071"/>
            <a:ext cx="8596668" cy="4404291"/>
          </a:xfrm>
        </p:spPr>
        <p:txBody>
          <a:bodyPr>
            <a:normAutofit fontScale="85000" lnSpcReduction="10000"/>
          </a:bodyPr>
          <a:lstStyle/>
          <a:p>
            <a:r>
              <a:rPr lang="en-US" dirty="0"/>
              <a:t>IN THE SECOND CIVIL DISTRICT OF HAMILTON COUNTY, TENNESSEE:  TO FIND THE TRUE POINT OF BEGINNING, COMMENCE AT A POINT LOCATED IN THE SOUTHERN LINE OF CLEMONS ROAD WHERE IT INTERSECTS THE NORTHWEST CORNER OF A 15 FOOT UTILITY EASEMENT AND THE NORTHWEST CORNER OF LOT FOUT (4), CHARLES LANKFORD'S SUBDIVISION, UNIT 2, AS SHOWN BY PLAT OF RECORD IN PLAT BOOK 41, PAGE 168, INTHE REGISTER'S OFFICE OF HAMILTON COUNTY, TENNESSEE; THENCE SOUTH 25 DEGREES 01 MINUTES WEST A DISTANCE OF 227.79 FEET TO A POINT; THENCE SOUTH 66 DEGREES 34 MINUTES EAST A DISTANCE OF 116.7 FEET TO A POINT LOCATED IN THE WESTERN LINE OF LOT 2, CHARLES E. LANKFORD'S SUBDIVISION, AS SHOWN BY PLAT OF RECORD IN PLAT BOOK 39, PGE 320; THEN SOUTH 23 DEGREES 26 MINUTES WEST A DISTANCE OF 24.54 FEET TO THE SOUTHWEST CORNER OF SAID LOT 2; THENCE POINT OF BEGINNING, THENCE ALONG THE SOUTHERN LINE OF SAID LOT 2, SOUTH 66 DEGREES 34 MINUTES EAST A DISTANCE OF 90.0 FEET TO THE SOUTHEAST CORNER OF SAID LOT 2; THENCE ALONG THE EASTERN LINE OF LOT 2, NORTH 23 DEGREES 26 MINUTES EAST A DISTANCE OF 52.24 FEET THE SOUTHWEST CORNER OF LOT 5, PAIRS SUBDIVISION, AS SHOWN BY PLAT BOOK 41, PAGE 168; THENCE WITH AND ALONG LOTS 5, 4, 3, 2, AND 1, PAIRS SUBDIVISION, AS SHOWN ON PLAT BOOK 41, PGE 168, SOUTH 66 DEGREES 34 MINUTES EAST A DISTANCE OF 335 FEET TO THE CENTERLINE OF SAID CREEK, SOUTH AND WEST A DISTANCE OF 544+/- FEET TO AN IRON PIN; THENCE NORTH 23 DEGREES 26 MINUTES EAST A DISTANCE OF 134.2 FEET, TO THE TRUE POINT OF BEGINNING.</a:t>
            </a:r>
          </a:p>
        </p:txBody>
      </p:sp>
    </p:spTree>
    <p:extLst>
      <p:ext uri="{BB962C8B-B14F-4D97-AF65-F5344CB8AC3E}">
        <p14:creationId xmlns:p14="http://schemas.microsoft.com/office/powerpoint/2010/main" val="3342634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Rectangular survey examples</a:t>
            </a:r>
          </a:p>
        </p:txBody>
      </p:sp>
      <p:pic>
        <p:nvPicPr>
          <p:cNvPr id="4" name="Content Placeholder 3"/>
          <p:cNvPicPr>
            <a:picLocks noGrp="1" noChangeAspect="1"/>
          </p:cNvPicPr>
          <p:nvPr>
            <p:ph idx="1"/>
          </p:nvPr>
        </p:nvPicPr>
        <p:blipFill>
          <a:blip r:embed="rId2"/>
          <a:stretch>
            <a:fillRect/>
          </a:stretch>
        </p:blipFill>
        <p:spPr>
          <a:xfrm>
            <a:off x="2462981" y="1578077"/>
            <a:ext cx="7020231" cy="4822723"/>
          </a:xfrm>
          <a:prstGeom prst="rect">
            <a:avLst/>
          </a:prstGeom>
        </p:spPr>
      </p:pic>
    </p:spTree>
    <p:extLst>
      <p:ext uri="{BB962C8B-B14F-4D97-AF65-F5344CB8AC3E}">
        <p14:creationId xmlns:p14="http://schemas.microsoft.com/office/powerpoint/2010/main" val="1903101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Rectangular Survey</a:t>
            </a:r>
            <a:br>
              <a:rPr lang="en-US" dirty="0"/>
            </a:br>
            <a:r>
              <a:rPr lang="en-US" dirty="0"/>
              <a:t>Legal Description		</a:t>
            </a:r>
          </a:p>
        </p:txBody>
      </p:sp>
      <p:sp>
        <p:nvSpPr>
          <p:cNvPr id="3" name="Content Placeholder 2"/>
          <p:cNvSpPr>
            <a:spLocks noGrp="1"/>
          </p:cNvSpPr>
          <p:nvPr>
            <p:ph idx="1"/>
          </p:nvPr>
        </p:nvSpPr>
        <p:spPr/>
        <p:txBody>
          <a:bodyPr>
            <a:normAutofit fontScale="85000" lnSpcReduction="20000"/>
          </a:bodyPr>
          <a:lstStyle/>
          <a:p>
            <a:r>
              <a:rPr lang="en-US" dirty="0"/>
              <a:t>A part of SW ¼ of the SW ¼ and a part of the SE ¼ of the SW ¼ of Section 20, Township 14 North, Range 32 West, Washington County, Arkansas, and more particularly described as beginning at a point 295.0 feet, N 0 degrees 41’ 59” E of the SW corner of the SW ¼ of the SW ¼; thence N 89 degrees 56’ 04" W 730.02 feet; thence N 0 degrees 56' 39” E. 1036.42 feet; thence S 89 degrees 56’ 04” E. 726.0 feet to a stone of the NE corner of the SE ¼ of the SW ¼; thence S 87 degrees 12’ 32” E. 172.1 feet: thence S 0 degrees 41’ 59” W. 300.0 feet; thence S 87 degrees 12’ 32” E. 743.45 feet to the centerline of Cox Spring Branch; thence along said centerline S 36 degrees 38’ 42” E. 66.71 feet; thence S 42 degrees 19’ 58” W. 56.22 feet; thence S 0 degrees 38’ 26” W. 62.62 feet; thence S 28 degrees 47’ 37” E. 64.4 feet; thence S 21 degrees 27’ 11” W. 58.02 feet; thence S 23 degrees 57’ 16” W. 116.25 feet; thence S 3 degrees 08’ 02” W. 120.16 feet; thence S 22 degrees 11’ 26” E. 246.42 feet; thence leaving said centerline N 88 degrees 07’ 19” W. 975.6 feet to the point of beginning and subject to a power line easement, a 30 foot easement for egress, ingress and utilities being 15 feet of equal and uniform width each side of a centerline, said centerline described as beginning at a point 40.0 feet N 87 degrees 12’ 32” W. of the NE corner of the above described tract; thence along said easement centerline S 3 degrees 01’ 28” E. 273.16 feet; thence S 13 degrees 08’ 58” W. 162.51 feet; thence S 2 degrees 32’ 24” E. 247.65 feet; thence S. 38 degrees 39’ 2” E. 95.2 feet and ending in the centerline of Washington County Road #8 and any other easement of record.</a:t>
            </a:r>
          </a:p>
        </p:txBody>
      </p:sp>
    </p:spTree>
    <p:extLst>
      <p:ext uri="{BB962C8B-B14F-4D97-AF65-F5344CB8AC3E}">
        <p14:creationId xmlns:p14="http://schemas.microsoft.com/office/powerpoint/2010/main" val="3651128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Platted Legal Description</a:t>
            </a:r>
          </a:p>
        </p:txBody>
      </p:sp>
      <p:sp>
        <p:nvSpPr>
          <p:cNvPr id="3" name="Content Placeholder 2"/>
          <p:cNvSpPr>
            <a:spLocks noGrp="1"/>
          </p:cNvSpPr>
          <p:nvPr>
            <p:ph idx="1"/>
          </p:nvPr>
        </p:nvSpPr>
        <p:spPr/>
        <p:txBody>
          <a:bodyPr/>
          <a:lstStyle/>
          <a:p>
            <a:r>
              <a:rPr lang="en-US" dirty="0"/>
              <a:t>Lot 14, Block 1, Golden Meadows Subdivision to the City of Conway, Arkansas as shown on plat of record in Plat Book E, Page 91, Records of Faulkner County, Arkansas.</a:t>
            </a:r>
          </a:p>
        </p:txBody>
      </p:sp>
    </p:spTree>
    <p:extLst>
      <p:ext uri="{BB962C8B-B14F-4D97-AF65-F5344CB8AC3E}">
        <p14:creationId xmlns:p14="http://schemas.microsoft.com/office/powerpoint/2010/main" val="4028092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lstStyle/>
          <a:p>
            <a:r>
              <a:rPr lang="en-US" dirty="0"/>
              <a:t>Issues with Legal Descriptions		</a:t>
            </a:r>
          </a:p>
        </p:txBody>
      </p:sp>
      <p:sp>
        <p:nvSpPr>
          <p:cNvPr id="3" name="Content Placeholder 2"/>
          <p:cNvSpPr>
            <a:spLocks noGrp="1"/>
          </p:cNvSpPr>
          <p:nvPr>
            <p:ph idx="1"/>
          </p:nvPr>
        </p:nvSpPr>
        <p:spPr/>
        <p:txBody>
          <a:bodyPr/>
          <a:lstStyle/>
          <a:p>
            <a:r>
              <a:rPr lang="en-US" b="1" dirty="0"/>
              <a:t>legal description</a:t>
            </a:r>
            <a:r>
              <a:rPr lang="en-US" dirty="0"/>
              <a:t> of property that is </a:t>
            </a:r>
            <a:r>
              <a:rPr lang="en-US" b="1" dirty="0"/>
              <a:t>legally sufficient</a:t>
            </a:r>
            <a:r>
              <a:rPr lang="en-US" dirty="0"/>
              <a:t> to be binding, meaning that the description would allow a competent surveyor to delineate the exact boundaries of the property.</a:t>
            </a:r>
          </a:p>
          <a:p>
            <a:pPr lvl="1">
              <a:buFont typeface="Wingdings" panose="05000000000000000000" pitchFamily="2" charset="2"/>
              <a:buChar char="q"/>
            </a:pPr>
            <a:r>
              <a:rPr lang="en-US" dirty="0"/>
              <a:t>Typographical errors can be resolved with Scrivener’s Affidavits in most states</a:t>
            </a:r>
          </a:p>
          <a:p>
            <a:pPr lvl="1">
              <a:buFont typeface="Wingdings" panose="05000000000000000000" pitchFamily="2" charset="2"/>
              <a:buChar char="q"/>
            </a:pPr>
            <a:r>
              <a:rPr lang="en-US" dirty="0"/>
              <a:t>Vague descriptions may need to reformed with a judicial action.   The following has been found to be “patently ambiguous”  and not enforceable:</a:t>
            </a:r>
          </a:p>
          <a:p>
            <a:pPr marL="914400" lvl="2" indent="0">
              <a:buNone/>
            </a:pPr>
            <a:r>
              <a:rPr lang="en-US" dirty="0"/>
              <a:t>“Thence with the Whitehead line. Thence straight to road that goes by Plainfield Church and with the road to the church to include 25 acres in all.“ </a:t>
            </a:r>
          </a:p>
          <a:p>
            <a:pPr lvl="1">
              <a:buFont typeface="Wingdings" panose="05000000000000000000" pitchFamily="2" charset="2"/>
              <a:buChar char="q"/>
            </a:pPr>
            <a:r>
              <a:rPr lang="en-US" dirty="0"/>
              <a:t>Incorrect legal descriptions will need to be reformed</a:t>
            </a:r>
          </a:p>
        </p:txBody>
      </p:sp>
    </p:spTree>
    <p:extLst>
      <p:ext uri="{BB962C8B-B14F-4D97-AF65-F5344CB8AC3E}">
        <p14:creationId xmlns:p14="http://schemas.microsoft.com/office/powerpoint/2010/main" val="309745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91B8-0FC9-48FD-A717-DC21E7B00919}"/>
              </a:ext>
            </a:extLst>
          </p:cNvPr>
          <p:cNvSpPr>
            <a:spLocks noGrp="1"/>
          </p:cNvSpPr>
          <p:nvPr>
            <p:ph type="title"/>
          </p:nvPr>
        </p:nvSpPr>
        <p:spPr/>
        <p:txBody>
          <a:bodyPr/>
          <a:lstStyle/>
          <a:p>
            <a:r>
              <a:rPr lang="en-US" b="1" dirty="0"/>
              <a:t>Chain of Title to Current Beneficiary</a:t>
            </a:r>
          </a:p>
        </p:txBody>
      </p:sp>
      <p:sp>
        <p:nvSpPr>
          <p:cNvPr id="4" name="Rectangle 3">
            <a:extLst>
              <a:ext uri="{FF2B5EF4-FFF2-40B4-BE49-F238E27FC236}">
                <a16:creationId xmlns:a16="http://schemas.microsoft.com/office/drawing/2014/main" id="{69C2ECEF-FA95-4356-9168-4CF8D50BA199}"/>
              </a:ext>
            </a:extLst>
          </p:cNvPr>
          <p:cNvSpPr/>
          <p:nvPr/>
        </p:nvSpPr>
        <p:spPr>
          <a:xfrm>
            <a:off x="1515278" y="2432386"/>
            <a:ext cx="6473382" cy="3139321"/>
          </a:xfrm>
          <a:prstGeom prst="rect">
            <a:avLst/>
          </a:prstGeom>
        </p:spPr>
        <p:txBody>
          <a:bodyPr wrap="square">
            <a:spAutoFit/>
          </a:bodyPr>
          <a:lstStyle/>
          <a:p>
            <a:pPr algn="ctr"/>
            <a:r>
              <a:rPr lang="en-US" b="1" dirty="0">
                <a:solidFill>
                  <a:srgbClr val="000000"/>
                </a:solidFill>
              </a:rPr>
              <a:t>Deed of Trust is Recorded Naming Original Beneficiary </a:t>
            </a: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Assignment to Beneficiary Number 2 </a:t>
            </a: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Assignment to Beneficiary Number 3 (Current Beneficiary) </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Current Beneficiary Initiates Foreclosure</a:t>
            </a:r>
            <a:endParaRPr lang="en-US" b="1" dirty="0"/>
          </a:p>
        </p:txBody>
      </p:sp>
      <p:sp>
        <p:nvSpPr>
          <p:cNvPr id="5" name="Arrow: Down 4">
            <a:extLst>
              <a:ext uri="{FF2B5EF4-FFF2-40B4-BE49-F238E27FC236}">
                <a16:creationId xmlns:a16="http://schemas.microsoft.com/office/drawing/2014/main" id="{F0A9F3A8-8827-4B3D-A847-BEEF10F09D4B}"/>
              </a:ext>
            </a:extLst>
          </p:cNvPr>
          <p:cNvSpPr/>
          <p:nvPr/>
        </p:nvSpPr>
        <p:spPr>
          <a:xfrm>
            <a:off x="4589037" y="2766531"/>
            <a:ext cx="226031" cy="493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97C5ACA-B819-488C-8598-BBBABEEDBF48}"/>
              </a:ext>
            </a:extLst>
          </p:cNvPr>
          <p:cNvSpPr/>
          <p:nvPr/>
        </p:nvSpPr>
        <p:spPr>
          <a:xfrm>
            <a:off x="4589037" y="3646027"/>
            <a:ext cx="226031" cy="493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365ED52-ECE6-408F-A092-B6F537814905}"/>
              </a:ext>
            </a:extLst>
          </p:cNvPr>
          <p:cNvSpPr/>
          <p:nvPr/>
        </p:nvSpPr>
        <p:spPr>
          <a:xfrm>
            <a:off x="4577221" y="4641172"/>
            <a:ext cx="226031" cy="493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487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Liens/Judgments and Mortgages</a:t>
            </a:r>
          </a:p>
        </p:txBody>
      </p:sp>
      <p:sp>
        <p:nvSpPr>
          <p:cNvPr id="3" name="Content Placeholder 2"/>
          <p:cNvSpPr>
            <a:spLocks noGrp="1"/>
          </p:cNvSpPr>
          <p:nvPr>
            <p:ph idx="1"/>
          </p:nvPr>
        </p:nvSpPr>
        <p:spPr>
          <a:xfrm>
            <a:off x="677334" y="2100954"/>
            <a:ext cx="8596668" cy="3880773"/>
          </a:xfrm>
        </p:spPr>
        <p:txBody>
          <a:bodyPr/>
          <a:lstStyle/>
          <a:p>
            <a:r>
              <a:rPr lang="en-US" dirty="0"/>
              <a:t>Usually but not released of record; unless it is a Line of credit mortgage</a:t>
            </a:r>
          </a:p>
          <a:p>
            <a:r>
              <a:rPr lang="en-US" dirty="0"/>
              <a:t>Title Claim can be provide an indemnity; but GSEs, FHA and VA are reluctant to accept an indemnity and require “clear title”</a:t>
            </a:r>
          </a:p>
          <a:p>
            <a:r>
              <a:rPr lang="en-US" dirty="0"/>
              <a:t>If an indemnity is not acceptable, and a release is required, be very careful.</a:t>
            </a:r>
          </a:p>
          <a:p>
            <a:pPr lvl="1">
              <a:buFont typeface="Arial" panose="020B0604020202020204" pitchFamily="34" charset="0"/>
              <a:buChar char="•"/>
            </a:pPr>
            <a:r>
              <a:rPr lang="en-US" dirty="0"/>
              <a:t>Place the title company on notice</a:t>
            </a:r>
          </a:p>
          <a:p>
            <a:pPr lvl="1">
              <a:buFont typeface="Arial" panose="020B0604020202020204" pitchFamily="34" charset="0"/>
              <a:buChar char="•"/>
            </a:pPr>
            <a:r>
              <a:rPr lang="en-US" dirty="0"/>
              <a:t>If the prior lienholder cannot be located, a declaratory action may be necessary.  In a judicial state a count can be added or the complaint amended in a non judicial states, the action would be separate from the non-judicial foreclosure</a:t>
            </a:r>
          </a:p>
        </p:txBody>
      </p:sp>
    </p:spTree>
    <p:extLst>
      <p:ext uri="{BB962C8B-B14F-4D97-AF65-F5344CB8AC3E}">
        <p14:creationId xmlns:p14="http://schemas.microsoft.com/office/powerpoint/2010/main" val="3710866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 Issues</a:t>
            </a:r>
          </a:p>
        </p:txBody>
      </p:sp>
      <p:sp>
        <p:nvSpPr>
          <p:cNvPr id="3" name="Content Placeholder 2"/>
          <p:cNvSpPr>
            <a:spLocks noGrp="1"/>
          </p:cNvSpPr>
          <p:nvPr>
            <p:ph idx="1"/>
          </p:nvPr>
        </p:nvSpPr>
        <p:spPr/>
        <p:txBody>
          <a:bodyPr/>
          <a:lstStyle/>
          <a:p>
            <a:r>
              <a:rPr lang="en-US" dirty="0"/>
              <a:t>Marital Interests:  Divorce does not always divest a party of ownership</a:t>
            </a:r>
          </a:p>
          <a:p>
            <a:r>
              <a:rPr lang="en-US" dirty="0"/>
              <a:t>Death:   If no probate order determines heirship; heirs in the chain of title should be identified with affidavits from disinterested parties</a:t>
            </a:r>
          </a:p>
          <a:p>
            <a:r>
              <a:rPr lang="en-US" dirty="0"/>
              <a:t>Failure of title:  </a:t>
            </a:r>
          </a:p>
        </p:txBody>
      </p:sp>
    </p:spTree>
    <p:extLst>
      <p:ext uri="{BB962C8B-B14F-4D97-AF65-F5344CB8AC3E}">
        <p14:creationId xmlns:p14="http://schemas.microsoft.com/office/powerpoint/2010/main" val="1182833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 Issues</a:t>
            </a:r>
          </a:p>
        </p:txBody>
      </p:sp>
      <p:sp>
        <p:nvSpPr>
          <p:cNvPr id="3" name="Content Placeholder 2"/>
          <p:cNvSpPr>
            <a:spLocks noGrp="1"/>
          </p:cNvSpPr>
          <p:nvPr>
            <p:ph idx="1"/>
          </p:nvPr>
        </p:nvSpPr>
        <p:spPr/>
        <p:txBody>
          <a:bodyPr/>
          <a:lstStyle/>
          <a:p>
            <a:r>
              <a:rPr lang="en-US" dirty="0"/>
              <a:t>Acknowledgments are required to validate a mortgage, deed or other document conveying real estate.     Many states have specific forms.</a:t>
            </a:r>
          </a:p>
          <a:p>
            <a:r>
              <a:rPr lang="en-US" dirty="0"/>
              <a:t>Defective Acknowledgments can invalidate a document; which became a hotbed issue for Bankruptcy Trustees.</a:t>
            </a:r>
          </a:p>
          <a:p>
            <a:r>
              <a:rPr lang="en-US" dirty="0"/>
              <a:t>Many states have enacted remedial legislation to “cure defective acknowledgments</a:t>
            </a:r>
          </a:p>
        </p:txBody>
      </p:sp>
    </p:spTree>
    <p:extLst>
      <p:ext uri="{BB962C8B-B14F-4D97-AF65-F5344CB8AC3E}">
        <p14:creationId xmlns:p14="http://schemas.microsoft.com/office/powerpoint/2010/main" val="3990305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Defective acknowledgment</a:t>
            </a:r>
          </a:p>
        </p:txBody>
      </p:sp>
      <p:sp>
        <p:nvSpPr>
          <p:cNvPr id="3" name="Content Placeholder 2"/>
          <p:cNvSpPr>
            <a:spLocks noGrp="1"/>
          </p:cNvSpPr>
          <p:nvPr>
            <p:ph idx="1"/>
          </p:nvPr>
        </p:nvSpPr>
        <p:spPr/>
        <p:txBody>
          <a:bodyPr/>
          <a:lstStyle/>
          <a:p>
            <a:r>
              <a:rPr lang="en-US" dirty="0"/>
              <a:t>Property is owned by Casey and Shawn Wilson</a:t>
            </a:r>
          </a:p>
          <a:p>
            <a:r>
              <a:rPr lang="en-US" dirty="0"/>
              <a:t>The mortgage is purportedly granted by Casey and Shawn Wilson</a:t>
            </a:r>
          </a:p>
          <a:p>
            <a:pPr lvl="1"/>
            <a:endParaRPr lang="en-US" dirty="0"/>
          </a:p>
        </p:txBody>
      </p:sp>
      <p:pic>
        <p:nvPicPr>
          <p:cNvPr id="4" name="Picture 3"/>
          <p:cNvPicPr>
            <a:picLocks noChangeAspect="1"/>
          </p:cNvPicPr>
          <p:nvPr/>
        </p:nvPicPr>
        <p:blipFill>
          <a:blip r:embed="rId2"/>
          <a:stretch>
            <a:fillRect/>
          </a:stretch>
        </p:blipFill>
        <p:spPr>
          <a:xfrm>
            <a:off x="677334" y="3066637"/>
            <a:ext cx="10137913" cy="2068675"/>
          </a:xfrm>
          <a:prstGeom prst="rect">
            <a:avLst/>
          </a:prstGeom>
        </p:spPr>
      </p:pic>
    </p:spTree>
    <p:extLst>
      <p:ext uri="{BB962C8B-B14F-4D97-AF65-F5344CB8AC3E}">
        <p14:creationId xmlns:p14="http://schemas.microsoft.com/office/powerpoint/2010/main" val="736068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pic>
        <p:nvPicPr>
          <p:cNvPr id="4" name="Content Placeholder 3"/>
          <p:cNvPicPr>
            <a:picLocks noGrp="1" noChangeAspect="1"/>
          </p:cNvPicPr>
          <p:nvPr>
            <p:ph idx="1"/>
          </p:nvPr>
        </p:nvPicPr>
        <p:blipFill>
          <a:blip r:embed="rId2"/>
          <a:stretch>
            <a:fillRect/>
          </a:stretch>
        </p:blipFill>
        <p:spPr>
          <a:xfrm>
            <a:off x="677863" y="2504626"/>
            <a:ext cx="8596312" cy="3193360"/>
          </a:xfrm>
          <a:prstGeom prst="rect">
            <a:avLst/>
          </a:prstGeom>
        </p:spPr>
      </p:pic>
    </p:spTree>
    <p:extLst>
      <p:ext uri="{BB962C8B-B14F-4D97-AF65-F5344CB8AC3E}">
        <p14:creationId xmlns:p14="http://schemas.microsoft.com/office/powerpoint/2010/main" val="3262139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Resolve and Manage Title Issues</a:t>
            </a:r>
          </a:p>
        </p:txBody>
      </p:sp>
      <p:sp>
        <p:nvSpPr>
          <p:cNvPr id="3" name="Content Placeholder 2"/>
          <p:cNvSpPr>
            <a:spLocks noGrp="1"/>
          </p:cNvSpPr>
          <p:nvPr>
            <p:ph idx="1"/>
          </p:nvPr>
        </p:nvSpPr>
        <p:spPr>
          <a:xfrm>
            <a:off x="677334" y="1470991"/>
            <a:ext cx="8596668" cy="4570371"/>
          </a:xfrm>
        </p:spPr>
        <p:txBody>
          <a:bodyPr>
            <a:normAutofit/>
          </a:bodyPr>
          <a:lstStyle/>
          <a:p>
            <a:r>
              <a:rPr lang="en-US" dirty="0"/>
              <a:t>Title  claims are the most popular way to resolve title issues</a:t>
            </a:r>
          </a:p>
          <a:p>
            <a:r>
              <a:rPr lang="en-US" dirty="0"/>
              <a:t>A title claim can be provide an indemnity; but GSEs, FHA and VA are reluctant to accept an indemnity and require “clear title”</a:t>
            </a:r>
          </a:p>
          <a:p>
            <a:r>
              <a:rPr lang="en-US" dirty="0"/>
              <a:t>If an indemnity is not acceptable, and an actual resolution is required, exercise caution.</a:t>
            </a:r>
          </a:p>
          <a:p>
            <a:pPr lvl="1">
              <a:buFont typeface="Arial" panose="020B0604020202020204" pitchFamily="34" charset="0"/>
              <a:buChar char="•"/>
            </a:pPr>
            <a:r>
              <a:rPr lang="en-US" dirty="0"/>
              <a:t>Place the title company on notice</a:t>
            </a:r>
          </a:p>
          <a:p>
            <a:pPr lvl="1">
              <a:buFont typeface="Arial" panose="020B0604020202020204" pitchFamily="34" charset="0"/>
              <a:buChar char="•"/>
            </a:pPr>
            <a:r>
              <a:rPr lang="en-US" dirty="0"/>
              <a:t>If the prior lienholder cannot be located, a declaratory action may be necessary.  In a judicial state a count can be added or the complaint amended in a non judicial states, the action would be separate from the non-judicial foreclosure</a:t>
            </a:r>
          </a:p>
          <a:p>
            <a:endParaRPr lang="en-US" dirty="0"/>
          </a:p>
        </p:txBody>
      </p:sp>
    </p:spTree>
    <p:extLst>
      <p:ext uri="{BB962C8B-B14F-4D97-AF65-F5344CB8AC3E}">
        <p14:creationId xmlns:p14="http://schemas.microsoft.com/office/powerpoint/2010/main" val="3802344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Issues Outside of a Title Claim</a:t>
            </a:r>
          </a:p>
        </p:txBody>
      </p:sp>
      <p:sp>
        <p:nvSpPr>
          <p:cNvPr id="3" name="Content Placeholder 2"/>
          <p:cNvSpPr>
            <a:spLocks noGrp="1"/>
          </p:cNvSpPr>
          <p:nvPr>
            <p:ph idx="1"/>
          </p:nvPr>
        </p:nvSpPr>
        <p:spPr/>
        <p:txBody>
          <a:bodyPr/>
          <a:lstStyle/>
          <a:p>
            <a:pPr marL="0" indent="0">
              <a:buNone/>
            </a:pPr>
            <a:r>
              <a:rPr lang="en-US" dirty="0"/>
              <a:t>Due to the delays involved with title claims and investor refusal to accept indemnities, it is often beneficial to consider self-help approaches to resolve title issues.  </a:t>
            </a:r>
          </a:p>
          <a:p>
            <a:pPr lvl="1">
              <a:buFont typeface="Wingdings" panose="05000000000000000000" pitchFamily="2" charset="2"/>
              <a:buChar char="q"/>
            </a:pPr>
            <a:r>
              <a:rPr lang="en-US" dirty="0"/>
              <a:t>Looking to other parties to assist in resolving issues</a:t>
            </a:r>
          </a:p>
          <a:p>
            <a:pPr lvl="2"/>
            <a:r>
              <a:rPr lang="en-US" dirty="0"/>
              <a:t>Closing agents</a:t>
            </a:r>
          </a:p>
          <a:p>
            <a:pPr lvl="2"/>
            <a:r>
              <a:rPr lang="en-US" dirty="0"/>
              <a:t>Preparers of deed </a:t>
            </a:r>
          </a:p>
          <a:p>
            <a:pPr lvl="2"/>
            <a:r>
              <a:rPr lang="en-US" dirty="0"/>
              <a:t>Notaries</a:t>
            </a:r>
          </a:p>
          <a:p>
            <a:pPr lvl="1">
              <a:buFont typeface="Wingdings" panose="05000000000000000000" pitchFamily="2" charset="2"/>
              <a:buChar char="q"/>
            </a:pPr>
            <a:r>
              <a:rPr lang="en-US" dirty="0"/>
              <a:t>File corrective documents; affidavits, corrected deeds of trust; deeds; subordination agreements</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316341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Outside Counsel</a:t>
            </a:r>
          </a:p>
        </p:txBody>
      </p:sp>
      <p:sp>
        <p:nvSpPr>
          <p:cNvPr id="3" name="Content Placeholder 2"/>
          <p:cNvSpPr>
            <a:spLocks noGrp="1"/>
          </p:cNvSpPr>
          <p:nvPr>
            <p:ph idx="1"/>
          </p:nvPr>
        </p:nvSpPr>
        <p:spPr>
          <a:xfrm>
            <a:off x="677334" y="1292087"/>
            <a:ext cx="8596668" cy="5029200"/>
          </a:xfrm>
        </p:spPr>
        <p:txBody>
          <a:bodyPr>
            <a:normAutofit fontScale="92500" lnSpcReduction="20000"/>
          </a:bodyPr>
          <a:lstStyle/>
          <a:p>
            <a:pPr marL="0" indent="0">
              <a:buNone/>
            </a:pPr>
            <a:r>
              <a:rPr lang="en-US" dirty="0"/>
              <a:t>When a title company determines that an issue requires correction by an attorney, the title company will retain outside counsel.  </a:t>
            </a:r>
          </a:p>
          <a:p>
            <a:pPr lvl="1"/>
            <a:r>
              <a:rPr lang="en-US" i="1" dirty="0"/>
              <a:t>Role of outside counsel.</a:t>
            </a:r>
            <a:r>
              <a:rPr lang="en-US" dirty="0"/>
              <a:t>  Outside counsel is retained by the title company to represent the insured lender.  The client is the lender, but outside counsel has involvement in strategy and settlement.  Outside counsel also reports all information to the title company unless express request is made for confidentiality.  Outside counsel owes a duty of loyalty to the insured lender, but the relationship is delicate and outside the normal attorney/client relationship.</a:t>
            </a:r>
          </a:p>
          <a:p>
            <a:pPr lvl="1"/>
            <a:r>
              <a:rPr lang="en-US" i="1" dirty="0"/>
              <a:t>Techniques for improving timelines</a:t>
            </a:r>
            <a:r>
              <a:rPr lang="en-US" dirty="0"/>
              <a:t>.  While outside counsel must represent the best interests of the insured lender, timelines in the minds of outside counsel are much different than those of the insured lender.  It is important to notify outside counsel of any key deadlines such as first legal action dates.  While they have no obligation to meet these deadlines, most will try to accommodate as much as possible.  It is also important to follow up with outside counsel regularly to ensure that the file is being worked.  </a:t>
            </a:r>
          </a:p>
          <a:p>
            <a:pPr lvl="1"/>
            <a:r>
              <a:rPr lang="en-US" i="1" dirty="0"/>
              <a:t>Ensuring accuracy of pleadings</a:t>
            </a:r>
            <a:r>
              <a:rPr lang="en-US" dirty="0"/>
              <a:t>.  Outside counsel often does not understand plaintiff names, investor relationships, securitized trusts, or other intricacies of mortgage servicing.  These are often litigators which some real estate knowledge, but they sometimes use incorrect language in pleadings or incorrect plaintiff names.  It is important that the foreclosure attorney review these pleadings to ensure accuracy of language.  However, it is not uncommon for outside counsel to file complaints without consulting the title curative attorney so follow-up is key.  It is also important to establish a good relationship with outside counsel so that expectations are understood.</a:t>
            </a:r>
          </a:p>
          <a:p>
            <a:pPr marL="457200" lvl="1" indent="0">
              <a:buNone/>
            </a:pPr>
            <a:r>
              <a:rPr lang="en-US" dirty="0"/>
              <a:t>.</a:t>
            </a:r>
          </a:p>
        </p:txBody>
      </p:sp>
    </p:spTree>
    <p:extLst>
      <p:ext uri="{BB962C8B-B14F-4D97-AF65-F5344CB8AC3E}">
        <p14:creationId xmlns:p14="http://schemas.microsoft.com/office/powerpoint/2010/main" val="626949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Outside Counsel</a:t>
            </a:r>
          </a:p>
        </p:txBody>
      </p:sp>
      <p:sp>
        <p:nvSpPr>
          <p:cNvPr id="3" name="Content Placeholder 2"/>
          <p:cNvSpPr>
            <a:spLocks noGrp="1"/>
          </p:cNvSpPr>
          <p:nvPr>
            <p:ph idx="1"/>
          </p:nvPr>
        </p:nvSpPr>
        <p:spPr/>
        <p:txBody>
          <a:bodyPr/>
          <a:lstStyle/>
          <a:p>
            <a:pPr lvl="1"/>
            <a:r>
              <a:rPr lang="en-US" i="1" dirty="0"/>
              <a:t>Appropriate timeframes for follow-up.</a:t>
            </a:r>
            <a:r>
              <a:rPr lang="en-US" dirty="0"/>
              <a:t>  Follow-up is critical with outside counsel to maintain timelines and ensure that all parties are fully informed.  However, it is important to understand that judicial actions do take time to complete and be mindful that some courts move faster than others.  Foreclosure counsel should have an understanding of timeframes required for certain activities and should follow up accordingly, but at a minimum of once a month.  As a general rule, we follow up every two weeks.  </a:t>
            </a:r>
          </a:p>
          <a:p>
            <a:pPr lvl="1"/>
            <a:r>
              <a:rPr lang="en-US" i="1" dirty="0"/>
              <a:t>Judicial foreclosures completed by outside counsel.</a:t>
            </a:r>
            <a:r>
              <a:rPr lang="en-US" dirty="0"/>
              <a:t>  Some outside counsel may need to file a foreclosure action to clear the issue or may offer to include a count as a courtesy.  While including a foreclosure count can be more time and cost efficient, it is important to consider that outside counsel is not bound to meet investor or servicer requirements and may not foreclose according to guidelines that are required of foreclosure counsel.  We discourage including a foreclosure count unless absolutely necessary to prevent these issues</a:t>
            </a:r>
          </a:p>
        </p:txBody>
      </p:sp>
    </p:spTree>
    <p:extLst>
      <p:ext uri="{BB962C8B-B14F-4D97-AF65-F5344CB8AC3E}">
        <p14:creationId xmlns:p14="http://schemas.microsoft.com/office/powerpoint/2010/main" val="3987205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Sale Title Issues</a:t>
            </a:r>
          </a:p>
        </p:txBody>
      </p:sp>
      <p:sp>
        <p:nvSpPr>
          <p:cNvPr id="3" name="Content Placeholder 2"/>
          <p:cNvSpPr>
            <a:spLocks noGrp="1"/>
          </p:cNvSpPr>
          <p:nvPr>
            <p:ph idx="1"/>
          </p:nvPr>
        </p:nvSpPr>
        <p:spPr/>
        <p:txBody>
          <a:bodyPr/>
          <a:lstStyle/>
          <a:p>
            <a:pPr lvl="1"/>
            <a:r>
              <a:rPr lang="en-US" dirty="0"/>
              <a:t>Legal Description</a:t>
            </a:r>
          </a:p>
          <a:p>
            <a:pPr lvl="1"/>
            <a:r>
              <a:rPr lang="en-US" dirty="0"/>
              <a:t>Access Issues</a:t>
            </a:r>
          </a:p>
          <a:p>
            <a:pPr lvl="1"/>
            <a:r>
              <a:rPr lang="en-US" dirty="0"/>
              <a:t>Encroachment</a:t>
            </a:r>
          </a:p>
        </p:txBody>
      </p:sp>
      <p:pic>
        <p:nvPicPr>
          <p:cNvPr id="4" name="Picture 3"/>
          <p:cNvPicPr>
            <a:picLocks noChangeAspect="1"/>
          </p:cNvPicPr>
          <p:nvPr/>
        </p:nvPicPr>
        <p:blipFill>
          <a:blip r:embed="rId2"/>
          <a:stretch>
            <a:fillRect/>
          </a:stretch>
        </p:blipFill>
        <p:spPr>
          <a:xfrm>
            <a:off x="4975668" y="1888435"/>
            <a:ext cx="5166093" cy="3437800"/>
          </a:xfrm>
          <a:prstGeom prst="rect">
            <a:avLst/>
          </a:prstGeom>
        </p:spPr>
      </p:pic>
    </p:spTree>
    <p:extLst>
      <p:ext uri="{BB962C8B-B14F-4D97-AF65-F5344CB8AC3E}">
        <p14:creationId xmlns:p14="http://schemas.microsoft.com/office/powerpoint/2010/main" val="46317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4216-BE75-484F-AE8E-4F8BF1CAA967}"/>
              </a:ext>
            </a:extLst>
          </p:cNvPr>
          <p:cNvSpPr>
            <a:spLocks noGrp="1"/>
          </p:cNvSpPr>
          <p:nvPr>
            <p:ph type="title"/>
          </p:nvPr>
        </p:nvSpPr>
        <p:spPr/>
        <p:txBody>
          <a:bodyPr/>
          <a:lstStyle/>
          <a:p>
            <a:r>
              <a:rPr lang="en-US" b="1" dirty="0"/>
              <a:t>Evidence of Title </a:t>
            </a:r>
            <a:endParaRPr lang="en-US" dirty="0"/>
          </a:p>
        </p:txBody>
      </p:sp>
      <p:sp>
        <p:nvSpPr>
          <p:cNvPr id="3" name="Content Placeholder 2">
            <a:extLst>
              <a:ext uri="{FF2B5EF4-FFF2-40B4-BE49-F238E27FC236}">
                <a16:creationId xmlns:a16="http://schemas.microsoft.com/office/drawing/2014/main" id="{CD564C01-07B4-496B-96ED-B0583D3B4D0B}"/>
              </a:ext>
            </a:extLst>
          </p:cNvPr>
          <p:cNvSpPr>
            <a:spLocks noGrp="1"/>
          </p:cNvSpPr>
          <p:nvPr>
            <p:ph idx="1"/>
          </p:nvPr>
        </p:nvSpPr>
        <p:spPr/>
        <p:txBody>
          <a:bodyPr/>
          <a:lstStyle/>
          <a:p>
            <a:r>
              <a:rPr lang="en-US" dirty="0"/>
              <a:t>Title and the transferring of title to property is made known to the public through the recording of written documents with the county recorder. It is this source of public records that allows us to trace the chain of title. </a:t>
            </a:r>
          </a:p>
          <a:p>
            <a:r>
              <a:rPr lang="en-US" dirty="0"/>
              <a:t>The system of recording documents was developed to protect property owners’ rights. While the recording of deeds and other documents is not required by law, it serves to give the work </a:t>
            </a:r>
            <a:r>
              <a:rPr lang="en-US" i="1" dirty="0"/>
              <a:t>constructive notice </a:t>
            </a:r>
            <a:r>
              <a:rPr lang="en-US" dirty="0"/>
              <a:t>of the contents of the document. The general rule is “</a:t>
            </a:r>
            <a:r>
              <a:rPr lang="en-US" i="1" dirty="0"/>
              <a:t>the first to record is the first in right</a:t>
            </a:r>
            <a:r>
              <a:rPr lang="en-US" dirty="0"/>
              <a:t>”. In other words, if a person tried to sell a property to two different people at the same time, the first one to record his deed would be entitled to the property. There are some exceptions to this rule, but this illustrates the importance of recording documents. </a:t>
            </a:r>
          </a:p>
        </p:txBody>
      </p:sp>
    </p:spTree>
    <p:extLst>
      <p:ext uri="{BB962C8B-B14F-4D97-AF65-F5344CB8AC3E}">
        <p14:creationId xmlns:p14="http://schemas.microsoft.com/office/powerpoint/2010/main" val="3649160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Utilizing Loss Mitigation to </a:t>
            </a:r>
            <a:br>
              <a:rPr lang="en-US" dirty="0"/>
            </a:br>
            <a:r>
              <a:rPr lang="en-US" dirty="0"/>
              <a:t>Cure Title Issues</a:t>
            </a:r>
          </a:p>
        </p:txBody>
      </p:sp>
      <p:sp>
        <p:nvSpPr>
          <p:cNvPr id="3" name="Content Placeholder 2"/>
          <p:cNvSpPr>
            <a:spLocks noGrp="1"/>
          </p:cNvSpPr>
          <p:nvPr>
            <p:ph idx="1"/>
          </p:nvPr>
        </p:nvSpPr>
        <p:spPr/>
        <p:txBody>
          <a:bodyPr>
            <a:normAutofit/>
          </a:bodyPr>
          <a:lstStyle/>
          <a:p>
            <a:pPr marL="457200" lvl="1" indent="0">
              <a:buNone/>
            </a:pPr>
            <a:r>
              <a:rPr lang="en-US" u="sng" dirty="0"/>
              <a:t>Issues that can be resolved in conjunction with loss mitigation</a:t>
            </a:r>
            <a:endParaRPr lang="en-US" dirty="0"/>
          </a:p>
          <a:p>
            <a:pPr lvl="2">
              <a:buFont typeface="Wingdings" panose="05000000000000000000" pitchFamily="2" charset="2"/>
              <a:buChar char="§"/>
            </a:pPr>
            <a:r>
              <a:rPr lang="en-US" i="1" dirty="0"/>
              <a:t>Erroneous releases.</a:t>
            </a:r>
            <a:r>
              <a:rPr lang="en-US" dirty="0"/>
              <a:t>  If the security instrument has been released in error, the borrower can execute an agreement to reinstate the security instrument.</a:t>
            </a:r>
          </a:p>
          <a:p>
            <a:pPr lvl="2">
              <a:buFont typeface="Wingdings" panose="05000000000000000000" pitchFamily="2" charset="2"/>
              <a:buChar char="§"/>
            </a:pPr>
            <a:r>
              <a:rPr lang="en-US" i="1" dirty="0"/>
              <a:t>Legal description issues.</a:t>
            </a:r>
            <a:r>
              <a:rPr lang="en-US" dirty="0"/>
              <a:t>  If the security instrument describes the incorrect property, the borrower can execute documents to correct the legal description. </a:t>
            </a:r>
          </a:p>
          <a:p>
            <a:pPr lvl="2">
              <a:buFont typeface="Wingdings" panose="05000000000000000000" pitchFamily="2" charset="2"/>
              <a:buChar char="§"/>
            </a:pPr>
            <a:r>
              <a:rPr lang="en-US" i="1" dirty="0"/>
              <a:t>Chain of title Issues.</a:t>
            </a:r>
            <a:r>
              <a:rPr lang="en-US" dirty="0"/>
              <a:t>  If there is an interest rights issue with the vesting deed, the borrower may be able to obtain proof of heirship.  If the issue is that a party vested in title did not sign the security instrument, the borrower may be able to assist in getting that party to sign corrective documents.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434928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1DC66-A8BB-48E2-8DAD-E27041CB7CE5}"/>
              </a:ext>
            </a:extLst>
          </p:cNvPr>
          <p:cNvSpPr>
            <a:spLocks noGrp="1"/>
          </p:cNvSpPr>
          <p:nvPr>
            <p:ph type="title"/>
          </p:nvPr>
        </p:nvSpPr>
        <p:spPr>
          <a:xfrm>
            <a:off x="697882" y="2768600"/>
            <a:ext cx="8596668" cy="1320800"/>
          </a:xfrm>
        </p:spPr>
        <p:txBody>
          <a:bodyPr>
            <a:normAutofit/>
          </a:bodyPr>
          <a:lstStyle/>
          <a:p>
            <a:pPr algn="ctr"/>
            <a:r>
              <a:rPr lang="en-US" sz="5400" dirty="0"/>
              <a:t>Questions?</a:t>
            </a:r>
          </a:p>
        </p:txBody>
      </p:sp>
    </p:spTree>
    <p:extLst>
      <p:ext uri="{BB962C8B-B14F-4D97-AF65-F5344CB8AC3E}">
        <p14:creationId xmlns:p14="http://schemas.microsoft.com/office/powerpoint/2010/main" val="108851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1">
            <a:extLst>
              <a:ext uri="{FF2B5EF4-FFF2-40B4-BE49-F238E27FC236}">
                <a16:creationId xmlns:a16="http://schemas.microsoft.com/office/drawing/2014/main" id="{D79109BF-5CFE-478B-BC9C-F414DBC997B1}"/>
              </a:ext>
            </a:extLst>
          </p:cNvPr>
          <p:cNvSpPr txBox="1">
            <a:spLocks/>
          </p:cNvSpPr>
          <p:nvPr/>
        </p:nvSpPr>
        <p:spPr>
          <a:xfrm>
            <a:off x="1212665" y="1469085"/>
            <a:ext cx="4335468" cy="287553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sz="5400" b="1" kern="1200" dirty="0">
                <a:solidFill>
                  <a:schemeClr val="accent1"/>
                </a:solidFill>
                <a:latin typeface="+mj-lt"/>
                <a:ea typeface="+mj-ea"/>
                <a:cs typeface="+mj-cs"/>
              </a:rPr>
              <a:t>Thank You!</a:t>
            </a:r>
          </a:p>
          <a:p>
            <a:pPr algn="r">
              <a:spcAft>
                <a:spcPts val="600"/>
              </a:spcAft>
            </a:pPr>
            <a:endParaRPr lang="en-US" sz="5400" kern="1200" dirty="0">
              <a:solidFill>
                <a:schemeClr val="accent1"/>
              </a:solidFill>
              <a:latin typeface="+mj-lt"/>
              <a:ea typeface="+mj-ea"/>
              <a:cs typeface="+mj-cs"/>
            </a:endParaRPr>
          </a:p>
        </p:txBody>
      </p:sp>
      <p:pic>
        <p:nvPicPr>
          <p:cNvPr id="5" name="Picture 4" descr="A close up of a sign&#10;&#10;Description generated with very high confidence">
            <a:extLst>
              <a:ext uri="{FF2B5EF4-FFF2-40B4-BE49-F238E27FC236}">
                <a16:creationId xmlns:a16="http://schemas.microsoft.com/office/drawing/2014/main" id="{9730D805-8117-46F9-B17F-325438C78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2126" y="3951148"/>
            <a:ext cx="4883551" cy="1318558"/>
          </a:xfrm>
          <a:prstGeom prst="rect">
            <a:avLst/>
          </a:prstGeom>
        </p:spPr>
      </p:pic>
    </p:spTree>
    <p:extLst>
      <p:ext uri="{BB962C8B-B14F-4D97-AF65-F5344CB8AC3E}">
        <p14:creationId xmlns:p14="http://schemas.microsoft.com/office/powerpoint/2010/main" val="419483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4172-4CBB-4568-B59A-FE646DAAF2A6}"/>
              </a:ext>
            </a:extLst>
          </p:cNvPr>
          <p:cNvSpPr>
            <a:spLocks noGrp="1"/>
          </p:cNvSpPr>
          <p:nvPr>
            <p:ph type="title"/>
          </p:nvPr>
        </p:nvSpPr>
        <p:spPr/>
        <p:txBody>
          <a:bodyPr/>
          <a:lstStyle/>
          <a:p>
            <a:r>
              <a:rPr lang="en-US" b="1" dirty="0"/>
              <a:t>Title “Transfer” Instruments</a:t>
            </a:r>
          </a:p>
        </p:txBody>
      </p:sp>
      <p:sp>
        <p:nvSpPr>
          <p:cNvPr id="3" name="Content Placeholder 2">
            <a:extLst>
              <a:ext uri="{FF2B5EF4-FFF2-40B4-BE49-F238E27FC236}">
                <a16:creationId xmlns:a16="http://schemas.microsoft.com/office/drawing/2014/main" id="{D08B90F4-212D-482B-8546-0397EFD35C0A}"/>
              </a:ext>
            </a:extLst>
          </p:cNvPr>
          <p:cNvSpPr>
            <a:spLocks noGrp="1"/>
          </p:cNvSpPr>
          <p:nvPr>
            <p:ph idx="1"/>
          </p:nvPr>
        </p:nvSpPr>
        <p:spPr/>
        <p:txBody>
          <a:bodyPr/>
          <a:lstStyle/>
          <a:p>
            <a:r>
              <a:rPr lang="en-US" sz="2000" dirty="0"/>
              <a:t>A deed is the document used to transfer ownership of real estate from one person to another. There are several types of deeds that may be used to transfer title. </a:t>
            </a:r>
          </a:p>
          <a:p>
            <a:endParaRPr lang="en-US" dirty="0"/>
          </a:p>
          <a:p>
            <a:pPr lvl="2"/>
            <a:r>
              <a:rPr lang="en-US" sz="2000" dirty="0"/>
              <a:t>Grant Deed</a:t>
            </a:r>
          </a:p>
          <a:p>
            <a:pPr lvl="2"/>
            <a:r>
              <a:rPr lang="en-US" sz="2000" dirty="0"/>
              <a:t>Quitclaim Deed</a:t>
            </a:r>
          </a:p>
          <a:p>
            <a:pPr lvl="2"/>
            <a:r>
              <a:rPr lang="en-US" sz="2000" dirty="0"/>
              <a:t>Deed of Reconveyance</a:t>
            </a:r>
          </a:p>
          <a:p>
            <a:pPr lvl="2"/>
            <a:r>
              <a:rPr lang="en-US" sz="2000" dirty="0"/>
              <a:t>Trustee’s Deed</a:t>
            </a:r>
          </a:p>
        </p:txBody>
      </p:sp>
    </p:spTree>
    <p:extLst>
      <p:ext uri="{BB962C8B-B14F-4D97-AF65-F5344CB8AC3E}">
        <p14:creationId xmlns:p14="http://schemas.microsoft.com/office/powerpoint/2010/main" val="387059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D0AD-C10A-46C0-BAD3-7A44E49A8D98}"/>
              </a:ext>
            </a:extLst>
          </p:cNvPr>
          <p:cNvSpPr>
            <a:spLocks noGrp="1"/>
          </p:cNvSpPr>
          <p:nvPr>
            <p:ph type="title"/>
          </p:nvPr>
        </p:nvSpPr>
        <p:spPr/>
        <p:txBody>
          <a:bodyPr/>
          <a:lstStyle/>
          <a:p>
            <a:r>
              <a:rPr lang="en-US" b="1" dirty="0"/>
              <a:t>Grant Deed</a:t>
            </a:r>
          </a:p>
        </p:txBody>
      </p:sp>
      <p:sp>
        <p:nvSpPr>
          <p:cNvPr id="3" name="Content Placeholder 2">
            <a:extLst>
              <a:ext uri="{FF2B5EF4-FFF2-40B4-BE49-F238E27FC236}">
                <a16:creationId xmlns:a16="http://schemas.microsoft.com/office/drawing/2014/main" id="{95CDE457-5724-482C-8BBB-BE130D5EF1FA}"/>
              </a:ext>
            </a:extLst>
          </p:cNvPr>
          <p:cNvSpPr>
            <a:spLocks noGrp="1"/>
          </p:cNvSpPr>
          <p:nvPr>
            <p:ph idx="1"/>
          </p:nvPr>
        </p:nvSpPr>
        <p:spPr/>
        <p:txBody>
          <a:bodyPr/>
          <a:lstStyle/>
          <a:p>
            <a:r>
              <a:rPr lang="en-US" dirty="0"/>
              <a:t>The grant deed is the most commonly used deed. The term Warranty Deed, which is not as common, is used synonymously. The grant deed carries two implied warranties (guarantees not expressed in the document). 1) that the grantor has not already conveyed title to any other person and 2) that the estate being conveyed is free from encumbrances made by the grantor or any other person claiming under the grantor, other than those disclosed to the grantee. The grant deed also conveys any after acquired title. This means that if the grantor receives an additional interest in the property after he grant deeds it to the grantee, that interest automatically passes to the grantee. </a:t>
            </a:r>
          </a:p>
        </p:txBody>
      </p:sp>
    </p:spTree>
    <p:extLst>
      <p:ext uri="{BB962C8B-B14F-4D97-AF65-F5344CB8AC3E}">
        <p14:creationId xmlns:p14="http://schemas.microsoft.com/office/powerpoint/2010/main" val="323161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8D88-E368-4BEF-90E1-BD8E85F6F23B}"/>
              </a:ext>
            </a:extLst>
          </p:cNvPr>
          <p:cNvSpPr>
            <a:spLocks noGrp="1"/>
          </p:cNvSpPr>
          <p:nvPr>
            <p:ph type="title"/>
          </p:nvPr>
        </p:nvSpPr>
        <p:spPr/>
        <p:txBody>
          <a:bodyPr/>
          <a:lstStyle/>
          <a:p>
            <a:r>
              <a:rPr lang="en-US" b="1" dirty="0"/>
              <a:t>Quitclaim Deed</a:t>
            </a:r>
          </a:p>
        </p:txBody>
      </p:sp>
      <p:sp>
        <p:nvSpPr>
          <p:cNvPr id="3" name="Content Placeholder 2">
            <a:extLst>
              <a:ext uri="{FF2B5EF4-FFF2-40B4-BE49-F238E27FC236}">
                <a16:creationId xmlns:a16="http://schemas.microsoft.com/office/drawing/2014/main" id="{473ACFE2-230D-4E12-AAB9-09D6C7529838}"/>
              </a:ext>
            </a:extLst>
          </p:cNvPr>
          <p:cNvSpPr>
            <a:spLocks noGrp="1"/>
          </p:cNvSpPr>
          <p:nvPr>
            <p:ph idx="1"/>
          </p:nvPr>
        </p:nvSpPr>
        <p:spPr/>
        <p:txBody>
          <a:bodyPr/>
          <a:lstStyle/>
          <a:p>
            <a:r>
              <a:rPr lang="en-US" dirty="0"/>
              <a:t>The quitclaim deed carries no implied warranties (guarantees). It simply conveys whatever interest the grantor has in the property, if any. The quitclaim deed is often used as a tool to remove matters of title from the record or clear up “clouds” on title. </a:t>
            </a:r>
          </a:p>
        </p:txBody>
      </p:sp>
    </p:spTree>
    <p:extLst>
      <p:ext uri="{BB962C8B-B14F-4D97-AF65-F5344CB8AC3E}">
        <p14:creationId xmlns:p14="http://schemas.microsoft.com/office/powerpoint/2010/main" val="2977986596"/>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373545"/>
      </a:dk2>
      <a:lt2>
        <a:srgbClr val="DCD8DC"/>
      </a:lt2>
      <a:accent1>
        <a:srgbClr val="864EA9"/>
      </a:accent1>
      <a:accent2>
        <a:srgbClr val="9ADB46"/>
      </a:accent2>
      <a:accent3>
        <a:srgbClr val="5D739A"/>
      </a:accent3>
      <a:accent4>
        <a:srgbClr val="A8DF5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28</TotalTime>
  <Words>4689</Words>
  <Application>Microsoft Office PowerPoint</Application>
  <PresentationFormat>Widescreen</PresentationFormat>
  <Paragraphs>302</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Courier New</vt:lpstr>
      <vt:lpstr>Trebuchet MS</vt:lpstr>
      <vt:lpstr>Wingdings</vt:lpstr>
      <vt:lpstr>Wingdings 3</vt:lpstr>
      <vt:lpstr>Facet</vt:lpstr>
      <vt:lpstr>PowerPoint Presentation</vt:lpstr>
      <vt:lpstr>What’s in Title?</vt:lpstr>
      <vt:lpstr>Chain of Title</vt:lpstr>
      <vt:lpstr>Chain of Title to Current Owner</vt:lpstr>
      <vt:lpstr>Chain of Title to Current Beneficiary</vt:lpstr>
      <vt:lpstr>Evidence of Title </vt:lpstr>
      <vt:lpstr>Title “Transfer” Instruments</vt:lpstr>
      <vt:lpstr>Grant Deed</vt:lpstr>
      <vt:lpstr>Quitclaim Deed</vt:lpstr>
      <vt:lpstr>Deed of Reconveyance </vt:lpstr>
      <vt:lpstr> Trustee’s Deed</vt:lpstr>
      <vt:lpstr>Title Searches </vt:lpstr>
      <vt:lpstr>Title Searches – cont’d</vt:lpstr>
      <vt:lpstr>Defects in the Chain of Title and Remedies </vt:lpstr>
      <vt:lpstr>Remedies for removing a cloud on title</vt:lpstr>
      <vt:lpstr>Priority of Liens </vt:lpstr>
      <vt:lpstr>Conclusion of Basics…  Questions?</vt:lpstr>
      <vt:lpstr>PowerPoint Presentation</vt:lpstr>
      <vt:lpstr>PowerPoint Presentation</vt:lpstr>
      <vt:lpstr>Post Origination Title Issues</vt:lpstr>
      <vt:lpstr>City Liens</vt:lpstr>
      <vt:lpstr>Pace Loans </vt:lpstr>
      <vt:lpstr>Property Assessed Clean Energy (PACE) is a means of financing energy efficiency upgrades or renewable energy installations for residential, commercial and industrial property owners.</vt:lpstr>
      <vt:lpstr>PowerPoint Presentation</vt:lpstr>
      <vt:lpstr>Code Violation - Demolition</vt:lpstr>
      <vt:lpstr>Federal Liens </vt:lpstr>
      <vt:lpstr>PowerPoint Presentation</vt:lpstr>
      <vt:lpstr>PowerPoint Presentation</vt:lpstr>
      <vt:lpstr>Quarantine Orders</vt:lpstr>
      <vt:lpstr>Quarantine Orders </vt:lpstr>
      <vt:lpstr>Sovereign Citizen &amp; Militia Claims</vt:lpstr>
      <vt:lpstr>UCC Liens aka Fixture Filings </vt:lpstr>
      <vt:lpstr>PowerPoint Presentation</vt:lpstr>
      <vt:lpstr>PowerPoint Presentation</vt:lpstr>
      <vt:lpstr>Eminent Domain and Condemnation</vt:lpstr>
      <vt:lpstr>Condemnation and Foreclosure</vt:lpstr>
      <vt:lpstr>Federal and State  Criminal Forfeiture Actions</vt:lpstr>
      <vt:lpstr>PowerPoint Presentation</vt:lpstr>
      <vt:lpstr>Marijuana</vt:lpstr>
      <vt:lpstr>The particular problem of Mary Jane </vt:lpstr>
      <vt:lpstr>PowerPoint Presentation</vt:lpstr>
      <vt:lpstr>Origination Title Issues</vt:lpstr>
      <vt:lpstr>Legal Description Issues</vt:lpstr>
      <vt:lpstr>Metes and Bounds </vt:lpstr>
      <vt:lpstr>Metes and Bounds Example</vt:lpstr>
      <vt:lpstr>Rectangular survey examples</vt:lpstr>
      <vt:lpstr>Example of Rectangular Survey Legal Description  </vt:lpstr>
      <vt:lpstr>Platted Legal Description</vt:lpstr>
      <vt:lpstr>Issues with Legal Descriptions  </vt:lpstr>
      <vt:lpstr>Prior Liens/Judgments and Mortgages</vt:lpstr>
      <vt:lpstr>Ownership Issues</vt:lpstr>
      <vt:lpstr>Acknowledgment Issues</vt:lpstr>
      <vt:lpstr>Defective acknowledgment</vt:lpstr>
      <vt:lpstr>Acknowledgment</vt:lpstr>
      <vt:lpstr>How to Resolve and Manage Title Issues</vt:lpstr>
      <vt:lpstr>Resolving Issues Outside of a Title Claim</vt:lpstr>
      <vt:lpstr>Managing Outside Counsel</vt:lpstr>
      <vt:lpstr>Managing Outside Counsel</vt:lpstr>
      <vt:lpstr>Post Sale Title Issues</vt:lpstr>
      <vt:lpstr>Utilizing Loss Mitigation to  Cure Title Issues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Ridding</dc:creator>
  <cp:lastModifiedBy>Julie Ridding</cp:lastModifiedBy>
  <cp:revision>1</cp:revision>
  <dcterms:created xsi:type="dcterms:W3CDTF">2018-07-11T18:16:41Z</dcterms:created>
  <dcterms:modified xsi:type="dcterms:W3CDTF">2018-07-26T19:02:00Z</dcterms:modified>
</cp:coreProperties>
</file>