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5"/>
  </p:notesMasterIdLst>
  <p:sldIdLst>
    <p:sldId id="256" r:id="rId2"/>
    <p:sldId id="257" r:id="rId3"/>
    <p:sldId id="258" r:id="rId4"/>
    <p:sldId id="26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3" d="100"/>
          <a:sy n="123" d="100"/>
        </p:scale>
        <p:origin x="-114"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8DFAE-D8E1-4348-AB8D-C07F4086E7D6}"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15202-D9FA-4325-896B-42D1D84171C2}" type="slidenum">
              <a:rPr lang="en-US" smtClean="0"/>
              <a:t>‹#›</a:t>
            </a:fld>
            <a:endParaRPr lang="en-US"/>
          </a:p>
        </p:txBody>
      </p:sp>
    </p:spTree>
    <p:extLst>
      <p:ext uri="{BB962C8B-B14F-4D97-AF65-F5344CB8AC3E}">
        <p14:creationId xmlns:p14="http://schemas.microsoft.com/office/powerpoint/2010/main" val="34735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15202-D9FA-4325-896B-42D1D84171C2}" type="slidenum">
              <a:rPr lang="en-US" smtClean="0"/>
              <a:t>3</a:t>
            </a:fld>
            <a:endParaRPr lang="en-US"/>
          </a:p>
        </p:txBody>
      </p:sp>
    </p:spTree>
    <p:extLst>
      <p:ext uri="{BB962C8B-B14F-4D97-AF65-F5344CB8AC3E}">
        <p14:creationId xmlns:p14="http://schemas.microsoft.com/office/powerpoint/2010/main" val="203930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368272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276862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7284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154310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953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70628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121214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331825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25520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B99C8-2518-4C8A-8ABD-9CE72F36FB9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42745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6B99C8-2518-4C8A-8ABD-9CE72F36FB96}"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293370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6B99C8-2518-4C8A-8ABD-9CE72F36FB96}"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290131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6B99C8-2518-4C8A-8ABD-9CE72F36FB96}"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175412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B99C8-2518-4C8A-8ABD-9CE72F36FB96}"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379116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B99C8-2518-4C8A-8ABD-9CE72F36FB96}"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95939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B99C8-2518-4C8A-8ABD-9CE72F36FB96}"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804C0-81A4-42E7-906B-E36205FFDF35}" type="slidenum">
              <a:rPr lang="en-US" smtClean="0"/>
              <a:t>‹#›</a:t>
            </a:fld>
            <a:endParaRPr lang="en-US"/>
          </a:p>
        </p:txBody>
      </p:sp>
    </p:spTree>
    <p:extLst>
      <p:ext uri="{BB962C8B-B14F-4D97-AF65-F5344CB8AC3E}">
        <p14:creationId xmlns:p14="http://schemas.microsoft.com/office/powerpoint/2010/main" val="212417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6B99C8-2518-4C8A-8ABD-9CE72F36FB96}" type="datetimeFigureOut">
              <a:rPr lang="en-US" smtClean="0"/>
              <a:t>8/13/2019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D804C0-81A4-42E7-906B-E36205FFDF35}" type="slidenum">
              <a:rPr lang="en-US" smtClean="0"/>
              <a:t>‹#›</a:t>
            </a:fld>
            <a:endParaRPr lang="en-US"/>
          </a:p>
        </p:txBody>
      </p:sp>
    </p:spTree>
    <p:extLst>
      <p:ext uri="{BB962C8B-B14F-4D97-AF65-F5344CB8AC3E}">
        <p14:creationId xmlns:p14="http://schemas.microsoft.com/office/powerpoint/2010/main" val="36545837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hyperlink" Target="https://www.google.com/url?sa=i&amp;rct=j&amp;q=&amp;esrc=s&amp;source=images&amp;cd=&amp;ved=2ahUKEwjNkpbI3vPjAhULmuAKHcDLDaIQjRx6BAgBEAQ&amp;url=https://www.jerseyshoreonline.com/toms-river/jersey-shore-spinoff-denied-request-to-film-in-town/&amp;psig=AOvVaw1NHzKuRkW4CPT3ttbeXxF1&amp;ust=1565369651399692" TargetMode="External"/><Relationship Id="rId1" Type="http://schemas.openxmlformats.org/officeDocument/2006/relationships/slideLayout" Target="../slideLayouts/slideLayout7.xml"/><Relationship Id="rId6" Type="http://schemas.openxmlformats.org/officeDocument/2006/relationships/hyperlink" Target="http://www.jerseyboardwalk.com/sehtitle.htm" TargetMode="External"/><Relationship Id="rId5" Type="http://schemas.openxmlformats.org/officeDocument/2006/relationships/hyperlink" Target="https://www.visitnj.org/nj/beaches" TargetMode="External"/><Relationship Id="rId4" Type="http://schemas.openxmlformats.org/officeDocument/2006/relationships/hyperlink" Target="https://www.google.com/url?sa=i&amp;rct=j&amp;q=&amp;esrc=s&amp;source=images&amp;cd=&amp;ved=2ahUKEwjt_ar-3vPjAhVjU98KHckMBPEQjRx6BAgBEAQ&amp;url=https://www.visitnj.org/nj/beaches&amp;psig=AOvVaw0MgJp46QcoXYXp5P6Q8gIv&amp;ust=15653697674828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fault 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84" y="1059439"/>
            <a:ext cx="7819511" cy="2108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44074" y="4202545"/>
            <a:ext cx="6788726" cy="830997"/>
          </a:xfrm>
          <a:prstGeom prst="rect">
            <a:avLst/>
          </a:prstGeom>
          <a:noFill/>
        </p:spPr>
        <p:txBody>
          <a:bodyPr wrap="square" rtlCol="0">
            <a:spAutoFit/>
          </a:bodyPr>
          <a:lstStyle/>
          <a:p>
            <a:pPr algn="ctr"/>
            <a:r>
              <a:rPr lang="en-US" sz="2400" dirty="0" smtClean="0">
                <a:solidFill>
                  <a:schemeClr val="accent1"/>
                </a:solidFill>
              </a:rPr>
              <a:t>Training Introduction: </a:t>
            </a:r>
          </a:p>
          <a:p>
            <a:pPr algn="ctr"/>
            <a:r>
              <a:rPr lang="en-US" sz="2400" dirty="0" smtClean="0">
                <a:solidFill>
                  <a:schemeClr val="accent1"/>
                </a:solidFill>
              </a:rPr>
              <a:t>What to expect with DXG</a:t>
            </a:r>
            <a:endParaRPr lang="en-US" sz="2400" dirty="0">
              <a:solidFill>
                <a:schemeClr val="accent1"/>
              </a:solidFill>
            </a:endParaRPr>
          </a:p>
        </p:txBody>
      </p:sp>
    </p:spTree>
    <p:extLst>
      <p:ext uri="{BB962C8B-B14F-4D97-AF65-F5344CB8AC3E}">
        <p14:creationId xmlns:p14="http://schemas.microsoft.com/office/powerpoint/2010/main" val="884309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74" y="71998"/>
            <a:ext cx="9081966" cy="830997"/>
          </a:xfrm>
          <a:prstGeom prst="rect">
            <a:avLst/>
          </a:prstGeom>
          <a:noFill/>
        </p:spPr>
        <p:txBody>
          <a:bodyPr wrap="square" rtlCol="0">
            <a:spAutoFit/>
          </a:bodyPr>
          <a:lstStyle/>
          <a:p>
            <a:r>
              <a:rPr lang="en-US" sz="2400" dirty="0" smtClean="0">
                <a:solidFill>
                  <a:schemeClr val="accent1"/>
                </a:solidFill>
              </a:rPr>
              <a:t>We may find ourselves using our best defensive driving skills with such obstacles as:</a:t>
            </a:r>
          </a:p>
        </p:txBody>
      </p:sp>
      <p:pic>
        <p:nvPicPr>
          <p:cNvPr id="3076" name="Picture 4" descr="Image result for walking dead car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825" y="3118986"/>
            <a:ext cx="5693256" cy="35358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333" y="902995"/>
            <a:ext cx="9032240" cy="1846659"/>
          </a:xfrm>
          <a:prstGeom prst="rect">
            <a:avLst/>
          </a:prstGeom>
          <a:noFill/>
        </p:spPr>
        <p:txBody>
          <a:bodyPr wrap="square" numCol="2" rtlCol="0">
            <a:spAutoFit/>
          </a:bodyPr>
          <a:lstStyle/>
          <a:p>
            <a:pPr marL="342900" indent="-342900">
              <a:buFont typeface="Wingdings" panose="05000000000000000000" pitchFamily="2" charset="2"/>
              <a:buChar char="Ø"/>
            </a:pPr>
            <a:r>
              <a:rPr lang="en-US" sz="2400" dirty="0" err="1" smtClean="0">
                <a:solidFill>
                  <a:schemeClr val="accent1"/>
                </a:solidFill>
              </a:rPr>
              <a:t>eNotes</a:t>
            </a:r>
            <a:r>
              <a:rPr lang="en-US" sz="2400" dirty="0" smtClean="0">
                <a:solidFill>
                  <a:schemeClr val="accent1"/>
                </a:solidFill>
              </a:rPr>
              <a:t>/</a:t>
            </a:r>
            <a:r>
              <a:rPr lang="en-US" sz="2400" dirty="0" err="1" smtClean="0">
                <a:solidFill>
                  <a:schemeClr val="accent1"/>
                </a:solidFill>
              </a:rPr>
              <a:t>eMortgages</a:t>
            </a:r>
            <a:endParaRPr lang="en-US" sz="2400" dirty="0" smtClean="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Regulatory </a:t>
            </a:r>
            <a:r>
              <a:rPr lang="en-US" sz="2400" dirty="0">
                <a:solidFill>
                  <a:schemeClr val="accent1"/>
                </a:solidFill>
              </a:rPr>
              <a:t>C</a:t>
            </a:r>
            <a:r>
              <a:rPr lang="en-US" sz="2400" dirty="0" smtClean="0">
                <a:solidFill>
                  <a:schemeClr val="accent1"/>
                </a:solidFill>
              </a:rPr>
              <a:t>hange</a:t>
            </a:r>
          </a:p>
          <a:p>
            <a:pPr marL="342900" indent="-342900">
              <a:buFont typeface="Wingdings" panose="05000000000000000000" pitchFamily="2" charset="2"/>
              <a:buChar char="Ø"/>
            </a:pPr>
            <a:r>
              <a:rPr lang="en-US" sz="2400" dirty="0" smtClean="0">
                <a:solidFill>
                  <a:schemeClr val="accent1"/>
                </a:solidFill>
              </a:rPr>
              <a:t>New Servicing Rules</a:t>
            </a:r>
          </a:p>
          <a:p>
            <a:pPr marL="342900" indent="-342900">
              <a:buFont typeface="Wingdings" panose="05000000000000000000" pitchFamily="2" charset="2"/>
              <a:buChar char="Ø"/>
            </a:pPr>
            <a:r>
              <a:rPr lang="en-US" sz="2400" dirty="0" smtClean="0">
                <a:solidFill>
                  <a:schemeClr val="accent1"/>
                </a:solidFill>
              </a:rPr>
              <a:t>Title Issues</a:t>
            </a:r>
          </a:p>
          <a:p>
            <a:pPr marL="342900" indent="-342900">
              <a:buFont typeface="Wingdings" panose="05000000000000000000" pitchFamily="2" charset="2"/>
              <a:buChar char="Ø"/>
            </a:pPr>
            <a:r>
              <a:rPr lang="en-US" sz="2400" dirty="0" smtClean="0">
                <a:solidFill>
                  <a:schemeClr val="accent1"/>
                </a:solidFill>
              </a:rPr>
              <a:t>Successors In Interest</a:t>
            </a:r>
          </a:p>
          <a:p>
            <a:pPr marL="342900" indent="-342900">
              <a:buFont typeface="Wingdings" panose="05000000000000000000" pitchFamily="2" charset="2"/>
              <a:buChar char="Ø"/>
            </a:pPr>
            <a:r>
              <a:rPr lang="en-US" sz="2400" dirty="0" smtClean="0">
                <a:solidFill>
                  <a:schemeClr val="accent1"/>
                </a:solidFill>
              </a:rPr>
              <a:t>Bankruptcy Issues</a:t>
            </a:r>
          </a:p>
          <a:p>
            <a:pPr marL="342900" indent="-342900">
              <a:buFont typeface="Wingdings" panose="05000000000000000000" pitchFamily="2" charset="2"/>
              <a:buChar char="Ø"/>
            </a:pPr>
            <a:r>
              <a:rPr lang="en-US" sz="2400" dirty="0" smtClean="0">
                <a:solidFill>
                  <a:schemeClr val="accent1"/>
                </a:solidFill>
              </a:rPr>
              <a:t>Post Sale Litigation</a:t>
            </a:r>
          </a:p>
          <a:p>
            <a:pPr marL="342900" indent="-342900">
              <a:buFont typeface="Wingdings" panose="05000000000000000000" pitchFamily="2" charset="2"/>
              <a:buChar char="Ø"/>
            </a:pPr>
            <a:r>
              <a:rPr lang="en-US" sz="2400" dirty="0" smtClean="0">
                <a:solidFill>
                  <a:schemeClr val="accent1"/>
                </a:solidFill>
              </a:rPr>
              <a:t>And </a:t>
            </a:r>
            <a:r>
              <a:rPr lang="en-US" sz="2400" dirty="0">
                <a:solidFill>
                  <a:schemeClr val="accent1"/>
                </a:solidFill>
                <a:latin typeface="Showcard Gothic" panose="04020904020102020604" pitchFamily="82" charset="0"/>
              </a:rPr>
              <a:t>Z</a:t>
            </a:r>
            <a:r>
              <a:rPr lang="en-US" sz="2400" dirty="0" smtClean="0">
                <a:solidFill>
                  <a:schemeClr val="accent1"/>
                </a:solidFill>
                <a:latin typeface="Showcard Gothic" panose="04020904020102020604" pitchFamily="82" charset="0"/>
              </a:rPr>
              <a:t>ombie </a:t>
            </a:r>
            <a:r>
              <a:rPr lang="en-US" sz="2400" dirty="0">
                <a:solidFill>
                  <a:schemeClr val="accent1"/>
                </a:solidFill>
                <a:latin typeface="Showcard Gothic" panose="04020904020102020604" pitchFamily="82" charset="0"/>
              </a:rPr>
              <a:t>P</a:t>
            </a:r>
            <a:r>
              <a:rPr lang="en-US" sz="2400" dirty="0" smtClean="0">
                <a:solidFill>
                  <a:schemeClr val="accent1"/>
                </a:solidFill>
                <a:latin typeface="Showcard Gothic" panose="04020904020102020604" pitchFamily="82" charset="0"/>
              </a:rPr>
              <a:t>roperties</a:t>
            </a:r>
          </a:p>
          <a:p>
            <a:r>
              <a:rPr lang="en-US" dirty="0" smtClean="0">
                <a:solidFill>
                  <a:schemeClr val="accent1"/>
                </a:solidFill>
              </a:rPr>
              <a:t>			</a:t>
            </a:r>
            <a:endParaRPr lang="en-US" i="1" dirty="0">
              <a:solidFill>
                <a:schemeClr val="accent1"/>
              </a:solidFill>
            </a:endParaRPr>
          </a:p>
        </p:txBody>
      </p:sp>
      <p:sp>
        <p:nvSpPr>
          <p:cNvPr id="4" name="TextBox 3"/>
          <p:cNvSpPr txBox="1"/>
          <p:nvPr/>
        </p:nvSpPr>
        <p:spPr>
          <a:xfrm>
            <a:off x="2760361" y="2564988"/>
            <a:ext cx="4998720" cy="369332"/>
          </a:xfrm>
          <a:prstGeom prst="rect">
            <a:avLst/>
          </a:prstGeom>
          <a:noFill/>
        </p:spPr>
        <p:txBody>
          <a:bodyPr wrap="square" rtlCol="0">
            <a:spAutoFit/>
          </a:bodyPr>
          <a:lstStyle/>
          <a:p>
            <a:r>
              <a:rPr lang="en-US" i="1" dirty="0" smtClean="0">
                <a:solidFill>
                  <a:schemeClr val="accent1"/>
                </a:solidFill>
              </a:rPr>
              <a:t>*queue The Walking Dead Meme:</a:t>
            </a:r>
            <a:endParaRPr lang="en-US" i="1" dirty="0">
              <a:solidFill>
                <a:schemeClr val="accent1"/>
              </a:solidFill>
            </a:endParaRPr>
          </a:p>
        </p:txBody>
      </p:sp>
    </p:spTree>
    <p:extLst>
      <p:ext uri="{BB962C8B-B14F-4D97-AF65-F5344CB8AC3E}">
        <p14:creationId xmlns:p14="http://schemas.microsoft.com/office/powerpoint/2010/main" val="33580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350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125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40" y="406400"/>
            <a:ext cx="7233920" cy="3046988"/>
          </a:xfrm>
          <a:prstGeom prst="rect">
            <a:avLst/>
          </a:prstGeom>
          <a:noFill/>
        </p:spPr>
        <p:txBody>
          <a:bodyPr wrap="square" rtlCol="0">
            <a:spAutoFit/>
          </a:bodyPr>
          <a:lstStyle/>
          <a:p>
            <a:r>
              <a:rPr lang="en-US" sz="2400" dirty="0" smtClean="0">
                <a:solidFill>
                  <a:schemeClr val="accent1"/>
                </a:solidFill>
              </a:rPr>
              <a:t>We will meet old friends along the way.</a:t>
            </a:r>
          </a:p>
          <a:p>
            <a:endParaRPr lang="en-US" sz="2400" dirty="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CFPB</a:t>
            </a:r>
          </a:p>
          <a:p>
            <a:pPr marL="342900" indent="-342900">
              <a:buFont typeface="Wingdings" panose="05000000000000000000" pitchFamily="2" charset="2"/>
              <a:buChar char="Ø"/>
            </a:pPr>
            <a:r>
              <a:rPr lang="en-US" sz="2400" dirty="0" smtClean="0">
                <a:solidFill>
                  <a:schemeClr val="accent1"/>
                </a:solidFill>
              </a:rPr>
              <a:t>AGs &amp; </a:t>
            </a:r>
            <a:r>
              <a:rPr lang="en-US" sz="2400" dirty="0" err="1" smtClean="0">
                <a:solidFill>
                  <a:schemeClr val="accent1"/>
                </a:solidFill>
              </a:rPr>
              <a:t>DoBs</a:t>
            </a:r>
            <a:endParaRPr lang="en-US" sz="2400" dirty="0" smtClean="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HOAs, COAs, and VPRs in REO</a:t>
            </a:r>
          </a:p>
          <a:p>
            <a:pPr marL="342900" indent="-342900">
              <a:buFont typeface="Wingdings" panose="05000000000000000000" pitchFamily="2" charset="2"/>
              <a:buChar char="Ø"/>
            </a:pPr>
            <a:r>
              <a:rPr lang="en-US" sz="2400" dirty="0" smtClean="0">
                <a:solidFill>
                  <a:schemeClr val="accent1"/>
                </a:solidFill>
              </a:rPr>
              <a:t>FDCPA</a:t>
            </a:r>
          </a:p>
          <a:p>
            <a:pPr marL="342900" indent="-342900">
              <a:buFont typeface="Wingdings" panose="05000000000000000000" pitchFamily="2" charset="2"/>
              <a:buChar char="Ø"/>
            </a:pPr>
            <a:r>
              <a:rPr lang="en-US" sz="2400" dirty="0" smtClean="0">
                <a:solidFill>
                  <a:schemeClr val="accent1"/>
                </a:solidFill>
              </a:rPr>
              <a:t>QWRs</a:t>
            </a:r>
          </a:p>
          <a:p>
            <a:pPr marL="342900" indent="-342900">
              <a:buFont typeface="Wingdings" panose="05000000000000000000" pitchFamily="2" charset="2"/>
              <a:buChar char="Ø"/>
            </a:pPr>
            <a:endParaRPr lang="en-US" sz="2400" dirty="0" smtClean="0">
              <a:solidFill>
                <a:schemeClr val="accent1"/>
              </a:solidFill>
            </a:endParaRPr>
          </a:p>
        </p:txBody>
      </p:sp>
      <p:pic>
        <p:nvPicPr>
          <p:cNvPr id="3" name="Picture 2"/>
          <p:cNvPicPr>
            <a:picLocks noChangeAspect="1"/>
          </p:cNvPicPr>
          <p:nvPr/>
        </p:nvPicPr>
        <p:blipFill>
          <a:blip r:embed="rId2"/>
          <a:stretch>
            <a:fillRect/>
          </a:stretch>
        </p:blipFill>
        <p:spPr>
          <a:xfrm>
            <a:off x="2424851" y="2783840"/>
            <a:ext cx="6412091" cy="3606801"/>
          </a:xfrm>
          <a:prstGeom prst="rect">
            <a:avLst/>
          </a:prstGeom>
          <a:ln w="28575">
            <a:solidFill>
              <a:schemeClr val="accent6">
                <a:lumMod val="75000"/>
              </a:schemeClr>
            </a:solidFill>
          </a:ln>
        </p:spPr>
      </p:pic>
    </p:spTree>
    <p:extLst>
      <p:ext uri="{BB962C8B-B14F-4D97-AF65-F5344CB8AC3E}">
        <p14:creationId xmlns:p14="http://schemas.microsoft.com/office/powerpoint/2010/main" val="248845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640080"/>
            <a:ext cx="8930640" cy="830997"/>
          </a:xfrm>
          <a:prstGeom prst="rect">
            <a:avLst/>
          </a:prstGeom>
          <a:noFill/>
        </p:spPr>
        <p:txBody>
          <a:bodyPr wrap="square" rtlCol="0">
            <a:spAutoFit/>
          </a:bodyPr>
          <a:lstStyle/>
          <a:p>
            <a:r>
              <a:rPr lang="en-US" sz="2400" dirty="0" smtClean="0">
                <a:solidFill>
                  <a:schemeClr val="accent1"/>
                </a:solidFill>
              </a:rPr>
              <a:t>But no matter the challenge, we are here to guide you along the way. </a:t>
            </a:r>
            <a:endParaRPr lang="en-US" sz="2400" dirty="0">
              <a:solidFill>
                <a:schemeClr val="accent1"/>
              </a:solidFill>
            </a:endParaRPr>
          </a:p>
        </p:txBody>
      </p:sp>
      <p:pic>
        <p:nvPicPr>
          <p:cNvPr id="3" name="Picture 2"/>
          <p:cNvPicPr>
            <a:picLocks noChangeAspect="1"/>
          </p:cNvPicPr>
          <p:nvPr/>
        </p:nvPicPr>
        <p:blipFill>
          <a:blip r:embed="rId2"/>
          <a:stretch>
            <a:fillRect/>
          </a:stretch>
        </p:blipFill>
        <p:spPr>
          <a:xfrm>
            <a:off x="1950720" y="1710372"/>
            <a:ext cx="6096000" cy="4676775"/>
          </a:xfrm>
          <a:prstGeom prst="rect">
            <a:avLst/>
          </a:prstGeom>
        </p:spPr>
      </p:pic>
      <p:sp>
        <p:nvSpPr>
          <p:cNvPr id="4" name="Oval Callout 3"/>
          <p:cNvSpPr/>
          <p:nvPr/>
        </p:nvSpPr>
        <p:spPr>
          <a:xfrm>
            <a:off x="81280" y="4048759"/>
            <a:ext cx="2418080" cy="1554480"/>
          </a:xfrm>
          <a:prstGeom prst="wedgeEllipseCallout">
            <a:avLst>
              <a:gd name="adj1" fmla="val 63772"/>
              <a:gd name="adj2" fmla="val 1413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75000"/>
                  </a:schemeClr>
                </a:solidFill>
              </a:rPr>
              <a:t>Follow me, guys!</a:t>
            </a:r>
            <a:endParaRPr lang="en-US" dirty="0">
              <a:solidFill>
                <a:schemeClr val="accent6">
                  <a:lumMod val="75000"/>
                </a:schemeClr>
              </a:solidFill>
            </a:endParaRPr>
          </a:p>
        </p:txBody>
      </p:sp>
    </p:spTree>
    <p:extLst>
      <p:ext uri="{BB962C8B-B14F-4D97-AF65-F5344CB8AC3E}">
        <p14:creationId xmlns:p14="http://schemas.microsoft.com/office/powerpoint/2010/main" val="13381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20" y="245248"/>
            <a:ext cx="9001760" cy="1938992"/>
          </a:xfrm>
          <a:prstGeom prst="rect">
            <a:avLst/>
          </a:prstGeom>
          <a:noFill/>
        </p:spPr>
        <p:txBody>
          <a:bodyPr wrap="square" rtlCol="0">
            <a:spAutoFit/>
          </a:bodyPr>
          <a:lstStyle/>
          <a:p>
            <a:r>
              <a:rPr lang="en-US" sz="2400" dirty="0" smtClean="0">
                <a:solidFill>
                  <a:schemeClr val="accent6">
                    <a:lumMod val="75000"/>
                  </a:schemeClr>
                </a:solidFill>
              </a:rPr>
              <a:t>This is the end of the introduction, but just the beginning of our </a:t>
            </a:r>
            <a:r>
              <a:rPr lang="en-US" sz="2400" dirty="0" smtClean="0">
                <a:solidFill>
                  <a:schemeClr val="accent2">
                    <a:lumMod val="75000"/>
                  </a:schemeClr>
                </a:solidFill>
              </a:rPr>
              <a:t>DXG</a:t>
            </a:r>
            <a:r>
              <a:rPr lang="en-US" sz="2400" dirty="0" smtClean="0">
                <a:solidFill>
                  <a:schemeClr val="accent6">
                    <a:lumMod val="75000"/>
                  </a:schemeClr>
                </a:solidFill>
              </a:rPr>
              <a:t> journey.</a:t>
            </a:r>
          </a:p>
          <a:p>
            <a:endParaRPr lang="en-US" sz="2400" dirty="0">
              <a:solidFill>
                <a:schemeClr val="accent6">
                  <a:lumMod val="75000"/>
                </a:schemeClr>
              </a:solidFill>
            </a:endParaRPr>
          </a:p>
          <a:p>
            <a:r>
              <a:rPr lang="en-US" sz="2400" dirty="0" smtClean="0">
                <a:solidFill>
                  <a:schemeClr val="accent6">
                    <a:lumMod val="75000"/>
                  </a:schemeClr>
                </a:solidFill>
              </a:rPr>
              <a:t>And to quote modern day philosopher and life coach, </a:t>
            </a:r>
          </a:p>
          <a:p>
            <a:r>
              <a:rPr lang="en-US" sz="2400" dirty="0" smtClean="0">
                <a:solidFill>
                  <a:schemeClr val="accent2">
                    <a:lumMod val="75000"/>
                  </a:schemeClr>
                </a:solidFill>
              </a:rPr>
              <a:t>Ariana Grande</a:t>
            </a:r>
            <a:r>
              <a:rPr lang="en-US" sz="2400" dirty="0" smtClean="0">
                <a:solidFill>
                  <a:schemeClr val="accent6">
                    <a:lumMod val="75000"/>
                  </a:schemeClr>
                </a:solidFill>
              </a:rPr>
              <a:t>… </a:t>
            </a:r>
            <a:endParaRPr lang="en-US" sz="2400" dirty="0">
              <a:solidFill>
                <a:schemeClr val="accent6">
                  <a:lumMod val="75000"/>
                </a:schemeClr>
              </a:solidFill>
            </a:endParaRPr>
          </a:p>
        </p:txBody>
      </p:sp>
      <p:pic>
        <p:nvPicPr>
          <p:cNvPr id="7" name="Picture 6"/>
          <p:cNvPicPr>
            <a:picLocks noChangeAspect="1"/>
          </p:cNvPicPr>
          <p:nvPr/>
        </p:nvPicPr>
        <p:blipFill>
          <a:blip r:embed="rId2"/>
          <a:stretch>
            <a:fillRect/>
          </a:stretch>
        </p:blipFill>
        <p:spPr>
          <a:xfrm>
            <a:off x="1519504" y="2260440"/>
            <a:ext cx="5876976" cy="3307239"/>
          </a:xfrm>
          <a:prstGeom prst="rect">
            <a:avLst/>
          </a:prstGeom>
        </p:spPr>
      </p:pic>
      <p:sp>
        <p:nvSpPr>
          <p:cNvPr id="8" name="TextBox 7"/>
          <p:cNvSpPr txBox="1"/>
          <p:nvPr/>
        </p:nvSpPr>
        <p:spPr>
          <a:xfrm>
            <a:off x="5232400" y="5730240"/>
            <a:ext cx="4937760" cy="584775"/>
          </a:xfrm>
          <a:prstGeom prst="rect">
            <a:avLst/>
          </a:prstGeom>
          <a:noFill/>
        </p:spPr>
        <p:txBody>
          <a:bodyPr wrap="square" rtlCol="0">
            <a:spAutoFit/>
          </a:bodyPr>
          <a:lstStyle/>
          <a:p>
            <a:r>
              <a:rPr lang="en-US" sz="3200" u="sng" dirty="0" smtClean="0">
                <a:solidFill>
                  <a:schemeClr val="accent2">
                    <a:lumMod val="75000"/>
                  </a:schemeClr>
                </a:solidFill>
              </a:rPr>
              <a:t>THANK YOU!</a:t>
            </a:r>
            <a:r>
              <a:rPr lang="en-US" sz="3200" dirty="0" smtClean="0">
                <a:solidFill>
                  <a:schemeClr val="accent6">
                    <a:lumMod val="75000"/>
                  </a:schemeClr>
                </a:solidFill>
              </a:rPr>
              <a:t> </a:t>
            </a:r>
            <a:r>
              <a:rPr lang="en-US" sz="1600" dirty="0" smtClean="0">
                <a:solidFill>
                  <a:schemeClr val="accent6">
                    <a:lumMod val="75000"/>
                  </a:schemeClr>
                </a:solidFill>
              </a:rPr>
              <a:t>(Next.) </a:t>
            </a:r>
            <a:endParaRPr lang="en-US" sz="1600" dirty="0">
              <a:solidFill>
                <a:schemeClr val="accent6">
                  <a:lumMod val="75000"/>
                </a:schemeClr>
              </a:solidFill>
            </a:endParaRPr>
          </a:p>
        </p:txBody>
      </p:sp>
    </p:spTree>
    <p:extLst>
      <p:ext uri="{BB962C8B-B14F-4D97-AF65-F5344CB8AC3E}">
        <p14:creationId xmlns:p14="http://schemas.microsoft.com/office/powerpoint/2010/main" val="328545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what are you doing meme"/>
          <p:cNvSpPr>
            <a:spLocks noChangeAspect="1" noChangeArrowheads="1"/>
          </p:cNvSpPr>
          <p:nvPr/>
        </p:nvSpPr>
        <p:spPr bwMode="auto">
          <a:xfrm>
            <a:off x="427064" y="-57018"/>
            <a:ext cx="2033443" cy="20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2543864" y="1612332"/>
            <a:ext cx="4381391" cy="2730655"/>
          </a:xfrm>
          <a:prstGeom prst="rect">
            <a:avLst/>
          </a:prstGeom>
        </p:spPr>
      </p:pic>
      <p:sp>
        <p:nvSpPr>
          <p:cNvPr id="10" name="TextBox 9"/>
          <p:cNvSpPr txBox="1"/>
          <p:nvPr/>
        </p:nvSpPr>
        <p:spPr>
          <a:xfrm>
            <a:off x="777702" y="596669"/>
            <a:ext cx="7869382" cy="1015663"/>
          </a:xfrm>
          <a:prstGeom prst="rect">
            <a:avLst/>
          </a:prstGeom>
          <a:noFill/>
        </p:spPr>
        <p:txBody>
          <a:bodyPr wrap="square" rtlCol="0">
            <a:spAutoFit/>
          </a:bodyPr>
          <a:lstStyle/>
          <a:p>
            <a:r>
              <a:rPr lang="en-US" sz="2400" dirty="0" smtClean="0">
                <a:solidFill>
                  <a:schemeClr val="accent1"/>
                </a:solidFill>
              </a:rPr>
              <a:t>To be successful, we need to know what our goals are.</a:t>
            </a:r>
          </a:p>
          <a:p>
            <a:endParaRPr lang="en-US" dirty="0" smtClean="0">
              <a:solidFill>
                <a:schemeClr val="accent1"/>
              </a:solidFill>
            </a:endParaRPr>
          </a:p>
          <a:p>
            <a:endParaRPr lang="en-US" dirty="0">
              <a:solidFill>
                <a:schemeClr val="accent1"/>
              </a:solidFill>
            </a:endParaRPr>
          </a:p>
        </p:txBody>
      </p:sp>
      <p:sp>
        <p:nvSpPr>
          <p:cNvPr id="11" name="TextBox 10"/>
          <p:cNvSpPr txBox="1"/>
          <p:nvPr/>
        </p:nvSpPr>
        <p:spPr>
          <a:xfrm>
            <a:off x="1524000" y="5191760"/>
            <a:ext cx="6421120" cy="646331"/>
          </a:xfrm>
          <a:prstGeom prst="rect">
            <a:avLst/>
          </a:prstGeom>
          <a:noFill/>
        </p:spPr>
        <p:txBody>
          <a:bodyPr wrap="square" rtlCol="0">
            <a:spAutoFit/>
          </a:bodyPr>
          <a:lstStyle/>
          <a:p>
            <a:r>
              <a:rPr lang="en-US" dirty="0" smtClean="0">
                <a:solidFill>
                  <a:schemeClr val="accent1"/>
                </a:solidFill>
              </a:rPr>
              <a:t>“Aren’t we all striving to be overpaid for what we do?” </a:t>
            </a:r>
          </a:p>
          <a:p>
            <a:r>
              <a:rPr lang="en-US" dirty="0">
                <a:solidFill>
                  <a:schemeClr val="accent1"/>
                </a:solidFill>
              </a:rPr>
              <a:t>	</a:t>
            </a:r>
            <a:r>
              <a:rPr lang="en-US" dirty="0" smtClean="0">
                <a:solidFill>
                  <a:schemeClr val="accent1"/>
                </a:solidFill>
              </a:rPr>
              <a:t>				– Will Ferrell</a:t>
            </a:r>
            <a:endParaRPr lang="en-US" dirty="0">
              <a:solidFill>
                <a:schemeClr val="accent1"/>
              </a:solidFill>
            </a:endParaRPr>
          </a:p>
        </p:txBody>
      </p:sp>
    </p:spTree>
    <p:extLst>
      <p:ext uri="{BB962C8B-B14F-4D97-AF65-F5344CB8AC3E}">
        <p14:creationId xmlns:p14="http://schemas.microsoft.com/office/powerpoint/2010/main" val="779899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3018" y="387004"/>
            <a:ext cx="7749309" cy="461665"/>
          </a:xfrm>
          <a:prstGeom prst="rect">
            <a:avLst/>
          </a:prstGeom>
          <a:noFill/>
        </p:spPr>
        <p:txBody>
          <a:bodyPr wrap="square" rtlCol="0">
            <a:spAutoFit/>
          </a:bodyPr>
          <a:lstStyle/>
          <a:p>
            <a:r>
              <a:rPr lang="en-US" sz="2400" dirty="0">
                <a:solidFill>
                  <a:schemeClr val="accent1"/>
                </a:solidFill>
              </a:rPr>
              <a:t>E</a:t>
            </a:r>
            <a:r>
              <a:rPr lang="en-US" sz="2400" dirty="0" smtClean="0">
                <a:solidFill>
                  <a:schemeClr val="accent1"/>
                </a:solidFill>
              </a:rPr>
              <a:t>xpect to gain knowledge.</a:t>
            </a:r>
          </a:p>
        </p:txBody>
      </p:sp>
      <p:pic>
        <p:nvPicPr>
          <p:cNvPr id="3" name="Picture 2"/>
          <p:cNvPicPr>
            <a:picLocks noChangeAspect="1"/>
          </p:cNvPicPr>
          <p:nvPr/>
        </p:nvPicPr>
        <p:blipFill>
          <a:blip r:embed="rId3"/>
          <a:stretch>
            <a:fillRect/>
          </a:stretch>
        </p:blipFill>
        <p:spPr>
          <a:xfrm>
            <a:off x="3055368" y="1144309"/>
            <a:ext cx="3670565" cy="3698240"/>
          </a:xfrm>
          <a:prstGeom prst="rect">
            <a:avLst/>
          </a:prstGeom>
        </p:spPr>
      </p:pic>
      <p:sp>
        <p:nvSpPr>
          <p:cNvPr id="4" name="TextBox 3"/>
          <p:cNvSpPr txBox="1"/>
          <p:nvPr/>
        </p:nvSpPr>
        <p:spPr>
          <a:xfrm>
            <a:off x="1297708" y="5138189"/>
            <a:ext cx="7499927" cy="830997"/>
          </a:xfrm>
          <a:prstGeom prst="rect">
            <a:avLst/>
          </a:prstGeom>
          <a:noFill/>
        </p:spPr>
        <p:txBody>
          <a:bodyPr wrap="square" rtlCol="0">
            <a:spAutoFit/>
          </a:bodyPr>
          <a:lstStyle/>
          <a:p>
            <a:r>
              <a:rPr lang="en-US" sz="2400" dirty="0" smtClean="0">
                <a:solidFill>
                  <a:schemeClr val="accent1"/>
                </a:solidFill>
              </a:rPr>
              <a:t>We </a:t>
            </a:r>
            <a:r>
              <a:rPr lang="en-US" sz="2400" u="sng" dirty="0" smtClean="0">
                <a:solidFill>
                  <a:schemeClr val="accent1"/>
                </a:solidFill>
              </a:rPr>
              <a:t>WANT</a:t>
            </a:r>
            <a:r>
              <a:rPr lang="en-US" sz="2400" dirty="0" smtClean="0">
                <a:solidFill>
                  <a:schemeClr val="accent1"/>
                </a:solidFill>
              </a:rPr>
              <a:t> to provide you with valuable information! </a:t>
            </a:r>
          </a:p>
          <a:p>
            <a:r>
              <a:rPr lang="en-US" sz="2400" dirty="0" smtClean="0">
                <a:solidFill>
                  <a:schemeClr val="accent1"/>
                </a:solidFill>
              </a:rPr>
              <a:t>We meme it! </a:t>
            </a:r>
            <a:endParaRPr lang="en-US" sz="2400" dirty="0">
              <a:solidFill>
                <a:schemeClr val="accent1"/>
              </a:solidFill>
            </a:endParaRPr>
          </a:p>
        </p:txBody>
      </p:sp>
    </p:spTree>
    <p:extLst>
      <p:ext uri="{BB962C8B-B14F-4D97-AF65-F5344CB8AC3E}">
        <p14:creationId xmlns:p14="http://schemas.microsoft.com/office/powerpoint/2010/main" val="154054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55" y="711200"/>
            <a:ext cx="8312727" cy="1200329"/>
          </a:xfrm>
          <a:prstGeom prst="rect">
            <a:avLst/>
          </a:prstGeom>
          <a:noFill/>
        </p:spPr>
        <p:txBody>
          <a:bodyPr wrap="square" rtlCol="0">
            <a:spAutoFit/>
          </a:bodyPr>
          <a:lstStyle/>
          <a:p>
            <a:r>
              <a:rPr lang="en-US" sz="2400" dirty="0" smtClean="0">
                <a:solidFill>
                  <a:schemeClr val="accent1"/>
                </a:solidFill>
              </a:rPr>
              <a:t>Participation is encouraged. </a:t>
            </a:r>
          </a:p>
          <a:p>
            <a:r>
              <a:rPr lang="en-US" sz="2400" dirty="0" smtClean="0">
                <a:solidFill>
                  <a:schemeClr val="accent1"/>
                </a:solidFill>
              </a:rPr>
              <a:t>	Participation is bribed. </a:t>
            </a:r>
          </a:p>
          <a:p>
            <a:r>
              <a:rPr lang="en-US" sz="2400" dirty="0" smtClean="0">
                <a:solidFill>
                  <a:schemeClr val="accent1"/>
                </a:solidFill>
              </a:rPr>
              <a:t>		Participation is cajoled. </a:t>
            </a:r>
            <a:endParaRPr lang="en-US" sz="2400" dirty="0">
              <a:solidFill>
                <a:schemeClr val="accent1"/>
              </a:solidFill>
            </a:endParaRPr>
          </a:p>
        </p:txBody>
      </p:sp>
      <p:pic>
        <p:nvPicPr>
          <p:cNvPr id="3" name="Picture 2"/>
          <p:cNvPicPr>
            <a:picLocks noChangeAspect="1"/>
          </p:cNvPicPr>
          <p:nvPr/>
        </p:nvPicPr>
        <p:blipFill>
          <a:blip r:embed="rId2"/>
          <a:stretch>
            <a:fillRect/>
          </a:stretch>
        </p:blipFill>
        <p:spPr>
          <a:xfrm>
            <a:off x="3214255" y="2201188"/>
            <a:ext cx="5988627" cy="3363612"/>
          </a:xfrm>
          <a:prstGeom prst="rect">
            <a:avLst/>
          </a:prstGeom>
        </p:spPr>
      </p:pic>
      <p:sp>
        <p:nvSpPr>
          <p:cNvPr id="5" name="Rectangle 4"/>
          <p:cNvSpPr/>
          <p:nvPr/>
        </p:nvSpPr>
        <p:spPr>
          <a:xfrm>
            <a:off x="3935574" y="5103135"/>
            <a:ext cx="4545988" cy="461665"/>
          </a:xfrm>
          <a:prstGeom prst="rect">
            <a:avLst/>
          </a:prstGeom>
          <a:solidFill>
            <a:schemeClr val="bg1"/>
          </a:solidFill>
          <a:ln>
            <a:solidFill>
              <a:schemeClr val="tx1"/>
            </a:solidFill>
          </a:ln>
        </p:spPr>
        <p:txBody>
          <a:bodyPr wrap="none" lIns="91440" tIns="45720" rIns="91440" bIns="45720">
            <a:spAutoFit/>
          </a:bodyPr>
          <a:lstStyle/>
          <a:p>
            <a:pPr algn="ctr"/>
            <a:r>
              <a:rPr lang="en-US"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THAT ROCKS ARE INTERESTING</a:t>
            </a:r>
            <a:endPar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664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822" y="525775"/>
            <a:ext cx="6096000" cy="461665"/>
          </a:xfrm>
          <a:prstGeom prst="rect">
            <a:avLst/>
          </a:prstGeom>
          <a:noFill/>
        </p:spPr>
        <p:txBody>
          <a:bodyPr wrap="square" rtlCol="0">
            <a:spAutoFit/>
          </a:bodyPr>
          <a:lstStyle/>
          <a:p>
            <a:r>
              <a:rPr lang="en-US" sz="2400" dirty="0" smtClean="0">
                <a:solidFill>
                  <a:schemeClr val="accent1"/>
                </a:solidFill>
              </a:rPr>
              <a:t>Don’t expect to get a nap. </a:t>
            </a:r>
            <a:endParaRPr lang="en-US" sz="2400" dirty="0">
              <a:solidFill>
                <a:schemeClr val="accent1"/>
              </a:solidFill>
            </a:endParaRPr>
          </a:p>
        </p:txBody>
      </p:sp>
      <p:pic>
        <p:nvPicPr>
          <p:cNvPr id="3" name="Picture 2"/>
          <p:cNvPicPr>
            <a:picLocks noChangeAspect="1"/>
          </p:cNvPicPr>
          <p:nvPr/>
        </p:nvPicPr>
        <p:blipFill>
          <a:blip r:embed="rId2"/>
          <a:stretch>
            <a:fillRect/>
          </a:stretch>
        </p:blipFill>
        <p:spPr>
          <a:xfrm>
            <a:off x="2900218" y="1533793"/>
            <a:ext cx="3727327" cy="4985673"/>
          </a:xfrm>
          <a:prstGeom prst="rect">
            <a:avLst/>
          </a:prstGeom>
        </p:spPr>
      </p:pic>
      <p:sp>
        <p:nvSpPr>
          <p:cNvPr id="4" name="Multiply 3"/>
          <p:cNvSpPr/>
          <p:nvPr/>
        </p:nvSpPr>
        <p:spPr>
          <a:xfrm>
            <a:off x="1782618" y="525775"/>
            <a:ext cx="6022109" cy="70434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 y="619760"/>
            <a:ext cx="8412480" cy="5262979"/>
          </a:xfrm>
          <a:prstGeom prst="rect">
            <a:avLst/>
          </a:prstGeom>
          <a:noFill/>
        </p:spPr>
        <p:txBody>
          <a:bodyPr wrap="square" rtlCol="0">
            <a:spAutoFit/>
          </a:bodyPr>
          <a:lstStyle/>
          <a:p>
            <a:r>
              <a:rPr lang="en-US" sz="2400" dirty="0" smtClean="0">
                <a:solidFill>
                  <a:schemeClr val="accent1"/>
                </a:solidFill>
              </a:rPr>
              <a:t>Our goal is to have fun with this along the way….but, </a:t>
            </a:r>
            <a:endParaRPr lang="en-US" sz="2400" dirty="0">
              <a:solidFill>
                <a:schemeClr val="accent1"/>
              </a:solidFill>
            </a:endParaRPr>
          </a:p>
          <a:p>
            <a:endParaRPr lang="en-US" sz="2400" dirty="0" smtClean="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Foreclosures are serious business, and the work we do affects the real lives of very real people. </a:t>
            </a:r>
          </a:p>
          <a:p>
            <a:endParaRPr lang="en-US" sz="2400" dirty="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We are all serious lawyers.</a:t>
            </a:r>
          </a:p>
          <a:p>
            <a:endParaRPr lang="en-US" sz="2400" dirty="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And you are serious professionals.</a:t>
            </a:r>
          </a:p>
          <a:p>
            <a:endParaRPr lang="en-US" sz="2400" dirty="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And we all respect the work we do and the homeowners involved. </a:t>
            </a:r>
          </a:p>
          <a:p>
            <a:endParaRPr lang="en-US" sz="2400" dirty="0">
              <a:solidFill>
                <a:schemeClr val="accent1"/>
              </a:solidFill>
            </a:endParaRPr>
          </a:p>
          <a:p>
            <a:r>
              <a:rPr lang="en-US" sz="2400" dirty="0" smtClean="0">
                <a:solidFill>
                  <a:schemeClr val="accent1"/>
                </a:solidFill>
              </a:rPr>
              <a:t>None of our humor is ever intended to take away from the seriousness of the work we do. </a:t>
            </a:r>
          </a:p>
        </p:txBody>
      </p:sp>
    </p:spTree>
    <p:extLst>
      <p:ext uri="{BB962C8B-B14F-4D97-AF65-F5344CB8AC3E}">
        <p14:creationId xmlns:p14="http://schemas.microsoft.com/office/powerpoint/2010/main" val="32002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840" y="853440"/>
            <a:ext cx="6593840" cy="461665"/>
          </a:xfrm>
          <a:prstGeom prst="rect">
            <a:avLst/>
          </a:prstGeom>
          <a:noFill/>
        </p:spPr>
        <p:txBody>
          <a:bodyPr wrap="square" rtlCol="0">
            <a:spAutoFit/>
          </a:bodyPr>
          <a:lstStyle/>
          <a:p>
            <a:r>
              <a:rPr lang="en-US" sz="2400" dirty="0" smtClean="0">
                <a:solidFill>
                  <a:schemeClr val="accent1"/>
                </a:solidFill>
              </a:rPr>
              <a:t>Roadmap: Where are we going? </a:t>
            </a:r>
            <a:endParaRPr lang="en-US" sz="2400" dirty="0">
              <a:solidFill>
                <a:schemeClr val="accent1"/>
              </a:solidFill>
            </a:endParaRPr>
          </a:p>
        </p:txBody>
      </p:sp>
      <p:pic>
        <p:nvPicPr>
          <p:cNvPr id="3" name="Picture 2"/>
          <p:cNvPicPr>
            <a:picLocks noChangeAspect="1"/>
          </p:cNvPicPr>
          <p:nvPr/>
        </p:nvPicPr>
        <p:blipFill>
          <a:blip r:embed="rId2"/>
          <a:stretch>
            <a:fillRect/>
          </a:stretch>
        </p:blipFill>
        <p:spPr>
          <a:xfrm>
            <a:off x="2697480" y="1705292"/>
            <a:ext cx="4739640" cy="3353295"/>
          </a:xfrm>
          <a:prstGeom prst="rect">
            <a:avLst/>
          </a:prstGeom>
        </p:spPr>
      </p:pic>
      <p:sp>
        <p:nvSpPr>
          <p:cNvPr id="7" name="Down Arrow 6"/>
          <p:cNvSpPr/>
          <p:nvPr/>
        </p:nvSpPr>
        <p:spPr>
          <a:xfrm>
            <a:off x="5852160" y="19158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76240" y="1325532"/>
            <a:ext cx="1960880" cy="369332"/>
          </a:xfrm>
          <a:prstGeom prst="rect">
            <a:avLst/>
          </a:prstGeom>
          <a:noFill/>
        </p:spPr>
        <p:txBody>
          <a:bodyPr wrap="square" rtlCol="0">
            <a:spAutoFit/>
          </a:bodyPr>
          <a:lstStyle/>
          <a:p>
            <a:r>
              <a:rPr lang="en-US" dirty="0" smtClean="0">
                <a:solidFill>
                  <a:schemeClr val="accent1"/>
                </a:solidFill>
              </a:rPr>
              <a:t>You are here. </a:t>
            </a:r>
            <a:endParaRPr lang="en-US" dirty="0">
              <a:solidFill>
                <a:schemeClr val="accent1"/>
              </a:solidFill>
            </a:endParaRPr>
          </a:p>
        </p:txBody>
      </p:sp>
      <p:sp>
        <p:nvSpPr>
          <p:cNvPr id="11" name="Right Arrow 10"/>
          <p:cNvSpPr/>
          <p:nvPr/>
        </p:nvSpPr>
        <p:spPr>
          <a:xfrm>
            <a:off x="2976880" y="3220720"/>
            <a:ext cx="1188720" cy="589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08380" y="3291840"/>
            <a:ext cx="1828800" cy="646331"/>
          </a:xfrm>
          <a:prstGeom prst="rect">
            <a:avLst/>
          </a:prstGeom>
          <a:noFill/>
        </p:spPr>
        <p:txBody>
          <a:bodyPr wrap="square" rtlCol="0">
            <a:spAutoFit/>
          </a:bodyPr>
          <a:lstStyle/>
          <a:p>
            <a:r>
              <a:rPr lang="en-US" dirty="0" smtClean="0">
                <a:solidFill>
                  <a:schemeClr val="accent1"/>
                </a:solidFill>
              </a:rPr>
              <a:t>You are going here.</a:t>
            </a:r>
            <a:endParaRPr lang="en-US" dirty="0">
              <a:solidFill>
                <a:schemeClr val="accent1"/>
              </a:solidFill>
            </a:endParaRPr>
          </a:p>
        </p:txBody>
      </p:sp>
    </p:spTree>
    <p:extLst>
      <p:ext uri="{BB962C8B-B14F-4D97-AF65-F5344CB8AC3E}">
        <p14:creationId xmlns:p14="http://schemas.microsoft.com/office/powerpoint/2010/main" val="20756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19">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19">
                                          <p:stCondLst>
                                            <p:cond delay="984"/>
                                          </p:stCondLst>
                                        </p:cTn>
                                        <p:tgtEl>
                                          <p:spTgt spid="7"/>
                                        </p:tgtEl>
                                      </p:cBhvr>
                                      <p:to x="100000" y="80000"/>
                                    </p:animScale>
                                    <p:animScale>
                                      <p:cBhvr>
                                        <p:cTn id="16" dur="124" decel="50000">
                                          <p:stCondLst>
                                            <p:cond delay="1003"/>
                                          </p:stCondLst>
                                        </p:cTn>
                                        <p:tgtEl>
                                          <p:spTgt spid="7"/>
                                        </p:tgtEl>
                                      </p:cBhvr>
                                      <p:to x="100000" y="100000"/>
                                    </p:animScale>
                                    <p:animScale>
                                      <p:cBhvr>
                                        <p:cTn id="17" dur="19">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19">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500"/>
                                        <p:tgtEl>
                                          <p:spTgt spid="8"/>
                                        </p:tgtEl>
                                      </p:cBhvr>
                                    </p:animEffect>
                                  </p:childTnLst>
                                </p:cTn>
                              </p:par>
                              <p:par>
                                <p:cTn id="24" presetID="26" presetClass="entr" presetSubtype="0" fill="hold" grpId="0" nodeType="withEffect">
                                  <p:stCondLst>
                                    <p:cond delay="125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435">
                                          <p:stCondLst>
                                            <p:cond delay="0"/>
                                          </p:stCondLst>
                                        </p:cTn>
                                        <p:tgtEl>
                                          <p:spTgt spid="11"/>
                                        </p:tgtEl>
                                      </p:cBhvr>
                                    </p:animEffect>
                                    <p:anim calcmode="lin" valueType="num">
                                      <p:cBhvr>
                                        <p:cTn id="27" dur="136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30"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31"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32" dur="20">
                                          <p:stCondLst>
                                            <p:cond delay="488"/>
                                          </p:stCondLst>
                                        </p:cTn>
                                        <p:tgtEl>
                                          <p:spTgt spid="11"/>
                                        </p:tgtEl>
                                      </p:cBhvr>
                                      <p:to x="100000" y="60000"/>
                                    </p:animScale>
                                    <p:animScale>
                                      <p:cBhvr>
                                        <p:cTn id="33" dur="125" decel="50000">
                                          <p:stCondLst>
                                            <p:cond delay="507"/>
                                          </p:stCondLst>
                                        </p:cTn>
                                        <p:tgtEl>
                                          <p:spTgt spid="11"/>
                                        </p:tgtEl>
                                      </p:cBhvr>
                                      <p:to x="100000" y="100000"/>
                                    </p:animScale>
                                    <p:animScale>
                                      <p:cBhvr>
                                        <p:cTn id="34" dur="20">
                                          <p:stCondLst>
                                            <p:cond delay="984"/>
                                          </p:stCondLst>
                                        </p:cTn>
                                        <p:tgtEl>
                                          <p:spTgt spid="11"/>
                                        </p:tgtEl>
                                      </p:cBhvr>
                                      <p:to x="100000" y="80000"/>
                                    </p:animScale>
                                    <p:animScale>
                                      <p:cBhvr>
                                        <p:cTn id="35" dur="125" decel="50000">
                                          <p:stCondLst>
                                            <p:cond delay="1004"/>
                                          </p:stCondLst>
                                        </p:cTn>
                                        <p:tgtEl>
                                          <p:spTgt spid="11"/>
                                        </p:tgtEl>
                                      </p:cBhvr>
                                      <p:to x="100000" y="100000"/>
                                    </p:animScale>
                                    <p:animScale>
                                      <p:cBhvr>
                                        <p:cTn id="36" dur="20">
                                          <p:stCondLst>
                                            <p:cond delay="1231"/>
                                          </p:stCondLst>
                                        </p:cTn>
                                        <p:tgtEl>
                                          <p:spTgt spid="11"/>
                                        </p:tgtEl>
                                      </p:cBhvr>
                                      <p:to x="100000" y="90000"/>
                                    </p:animScale>
                                    <p:animScale>
                                      <p:cBhvr>
                                        <p:cTn id="37" dur="125" decel="50000">
                                          <p:stCondLst>
                                            <p:cond delay="1251"/>
                                          </p:stCondLst>
                                        </p:cTn>
                                        <p:tgtEl>
                                          <p:spTgt spid="11"/>
                                        </p:tgtEl>
                                      </p:cBhvr>
                                      <p:to x="100000" y="100000"/>
                                    </p:animScale>
                                    <p:animScale>
                                      <p:cBhvr>
                                        <p:cTn id="38" dur="20">
                                          <p:stCondLst>
                                            <p:cond delay="1356"/>
                                          </p:stCondLst>
                                        </p:cTn>
                                        <p:tgtEl>
                                          <p:spTgt spid="11"/>
                                        </p:tgtEl>
                                      </p:cBhvr>
                                      <p:to x="100000" y="95000"/>
                                    </p:animScale>
                                    <p:animScale>
                                      <p:cBhvr>
                                        <p:cTn id="39" dur="125" decel="50000">
                                          <p:stCondLst>
                                            <p:cond delay="1376"/>
                                          </p:stCondLst>
                                        </p:cTn>
                                        <p:tgtEl>
                                          <p:spTgt spid="11"/>
                                        </p:tgtEl>
                                      </p:cBhvr>
                                      <p:to x="100000" y="100000"/>
                                    </p:animScale>
                                  </p:childTnLst>
                                </p:cTn>
                              </p:par>
                              <p:par>
                                <p:cTn id="40" presetID="10" presetClass="entr" presetSubtype="0" fill="hold" grpId="0" nodeType="withEffect">
                                  <p:stCondLst>
                                    <p:cond delay="1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880" y="741680"/>
            <a:ext cx="8737600" cy="1938992"/>
          </a:xfrm>
          <a:prstGeom prst="rect">
            <a:avLst/>
          </a:prstGeom>
          <a:noFill/>
        </p:spPr>
        <p:txBody>
          <a:bodyPr wrap="square" rtlCol="0">
            <a:spAutoFit/>
          </a:bodyPr>
          <a:lstStyle/>
          <a:p>
            <a:r>
              <a:rPr lang="en-US" sz="2400" dirty="0" smtClean="0">
                <a:solidFill>
                  <a:schemeClr val="accent1"/>
                </a:solidFill>
              </a:rPr>
              <a:t>We are going to drive on the ever changing roads of servicing. We will see the trails we have blazed before, and we will turn on to newly built, but maybe not completed, highways.  </a:t>
            </a:r>
          </a:p>
          <a:p>
            <a:endParaRPr lang="en-US" sz="2400" dirty="0">
              <a:solidFill>
                <a:schemeClr val="accent1"/>
              </a:solidFill>
            </a:endParaRPr>
          </a:p>
          <a:p>
            <a:r>
              <a:rPr lang="en-US" sz="2400" dirty="0" smtClean="0">
                <a:solidFill>
                  <a:schemeClr val="accent1"/>
                </a:solidFill>
              </a:rPr>
              <a:t> </a:t>
            </a:r>
            <a:endParaRPr lang="en-US" sz="2400" dirty="0">
              <a:solidFill>
                <a:schemeClr val="accent1"/>
              </a:solidFill>
            </a:endParaRPr>
          </a:p>
        </p:txBody>
      </p:sp>
      <p:pic>
        <p:nvPicPr>
          <p:cNvPr id="3" name="Picture 2"/>
          <p:cNvPicPr>
            <a:picLocks noChangeAspect="1"/>
          </p:cNvPicPr>
          <p:nvPr/>
        </p:nvPicPr>
        <p:blipFill>
          <a:blip r:embed="rId2"/>
          <a:stretch>
            <a:fillRect/>
          </a:stretch>
        </p:blipFill>
        <p:spPr>
          <a:xfrm>
            <a:off x="1920240" y="2352040"/>
            <a:ext cx="6096000" cy="3657600"/>
          </a:xfrm>
          <a:prstGeom prst="rect">
            <a:avLst/>
          </a:prstGeom>
        </p:spPr>
      </p:pic>
    </p:spTree>
    <p:extLst>
      <p:ext uri="{BB962C8B-B14F-4D97-AF65-F5344CB8AC3E}">
        <p14:creationId xmlns:p14="http://schemas.microsoft.com/office/powerpoint/2010/main" val="377155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840" y="312931"/>
            <a:ext cx="8829040" cy="3046988"/>
          </a:xfrm>
          <a:prstGeom prst="rect">
            <a:avLst/>
          </a:prstGeom>
          <a:noFill/>
        </p:spPr>
        <p:txBody>
          <a:bodyPr wrap="square" rtlCol="0">
            <a:spAutoFit/>
          </a:bodyPr>
          <a:lstStyle/>
          <a:p>
            <a:r>
              <a:rPr lang="en-US" sz="2400" dirty="0" smtClean="0">
                <a:solidFill>
                  <a:schemeClr val="accent1"/>
                </a:solidFill>
              </a:rPr>
              <a:t>We will encounter roadblocks, potholes, and angry drivers, such as:</a:t>
            </a:r>
          </a:p>
          <a:p>
            <a:endParaRPr lang="en-US" sz="2400" dirty="0">
              <a:solidFill>
                <a:schemeClr val="accent1"/>
              </a:solidFill>
            </a:endParaRPr>
          </a:p>
          <a:p>
            <a:pPr marL="342900" indent="-342900">
              <a:buFont typeface="Wingdings" panose="05000000000000000000" pitchFamily="2" charset="2"/>
              <a:buChar char="Ø"/>
            </a:pPr>
            <a:r>
              <a:rPr lang="en-US" sz="2400" dirty="0" smtClean="0">
                <a:solidFill>
                  <a:schemeClr val="accent1"/>
                </a:solidFill>
              </a:rPr>
              <a:t>Compliance Challenges</a:t>
            </a:r>
          </a:p>
          <a:p>
            <a:pPr marL="342900" indent="-342900">
              <a:buFont typeface="Wingdings" panose="05000000000000000000" pitchFamily="2" charset="2"/>
              <a:buChar char="Ø"/>
            </a:pPr>
            <a:r>
              <a:rPr lang="en-US" sz="2400" dirty="0" smtClean="0">
                <a:solidFill>
                  <a:schemeClr val="accent1"/>
                </a:solidFill>
              </a:rPr>
              <a:t>Property Preservation Issues</a:t>
            </a:r>
          </a:p>
          <a:p>
            <a:pPr marL="342900" indent="-342900">
              <a:buFont typeface="Wingdings" panose="05000000000000000000" pitchFamily="2" charset="2"/>
              <a:buChar char="Ø"/>
            </a:pPr>
            <a:r>
              <a:rPr lang="en-US" sz="2400" dirty="0" smtClean="0">
                <a:solidFill>
                  <a:schemeClr val="accent1"/>
                </a:solidFill>
              </a:rPr>
              <a:t>Everything to do with New Jersey!</a:t>
            </a:r>
          </a:p>
          <a:p>
            <a:endParaRPr lang="en-US" sz="2400" dirty="0" smtClean="0">
              <a:solidFill>
                <a:schemeClr val="accent1"/>
              </a:solidFill>
            </a:endParaRPr>
          </a:p>
          <a:p>
            <a:r>
              <a:rPr lang="en-US" sz="2400" dirty="0" smtClean="0">
                <a:solidFill>
                  <a:schemeClr val="accent1"/>
                </a:solidFill>
              </a:rPr>
              <a:t>	</a:t>
            </a:r>
            <a:endParaRPr lang="en-US" sz="2400" dirty="0">
              <a:solidFill>
                <a:schemeClr val="accent1"/>
              </a:solidFill>
            </a:endParaRPr>
          </a:p>
        </p:txBody>
      </p:sp>
      <p:sp>
        <p:nvSpPr>
          <p:cNvPr id="8" name="TextBox 7"/>
          <p:cNvSpPr txBox="1"/>
          <p:nvPr/>
        </p:nvSpPr>
        <p:spPr>
          <a:xfrm>
            <a:off x="5660866" y="1651759"/>
            <a:ext cx="4805680" cy="369332"/>
          </a:xfrm>
          <a:prstGeom prst="rect">
            <a:avLst/>
          </a:prstGeom>
          <a:noFill/>
        </p:spPr>
        <p:txBody>
          <a:bodyPr wrap="square" rtlCol="0">
            <a:spAutoFit/>
          </a:bodyPr>
          <a:lstStyle/>
          <a:p>
            <a:r>
              <a:rPr lang="en-US" dirty="0" smtClean="0">
                <a:solidFill>
                  <a:schemeClr val="accent1"/>
                </a:solidFill>
              </a:rPr>
              <a:t>	FYI: Not this New Jersey </a:t>
            </a:r>
          </a:p>
        </p:txBody>
      </p:sp>
      <p:sp>
        <p:nvSpPr>
          <p:cNvPr id="9" name="Rectangle 8"/>
          <p:cNvSpPr/>
          <p:nvPr/>
        </p:nvSpPr>
        <p:spPr>
          <a:xfrm>
            <a:off x="2288408" y="3346944"/>
            <a:ext cx="6096000" cy="646331"/>
          </a:xfrm>
          <a:prstGeom prst="rect">
            <a:avLst/>
          </a:prstGeom>
        </p:spPr>
        <p:txBody>
          <a:bodyPr>
            <a:spAutoFit/>
          </a:bodyPr>
          <a:lstStyle/>
          <a:p>
            <a:endParaRPr lang="en-US" dirty="0" smtClean="0">
              <a:solidFill>
                <a:schemeClr val="accent1"/>
              </a:solidFill>
            </a:endParaRPr>
          </a:p>
          <a:p>
            <a:r>
              <a:rPr lang="en-US" dirty="0" smtClean="0">
                <a:solidFill>
                  <a:schemeClr val="accent1"/>
                </a:solidFill>
              </a:rPr>
              <a:t>Not this one either. </a:t>
            </a:r>
            <a:endParaRPr lang="en-US" dirty="0">
              <a:solidFill>
                <a:schemeClr val="accent1"/>
              </a:solidFill>
            </a:endParaRPr>
          </a:p>
        </p:txBody>
      </p:sp>
      <p:pic>
        <p:nvPicPr>
          <p:cNvPr id="1026" name="Picture 2" descr="Image result for jersey shor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974" y="3993275"/>
            <a:ext cx="4264200" cy="24976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new jersey boardwalk beach">
            <a:hlinkClick r:id="rId4"/>
          </p:cNvPr>
          <p:cNvSpPr>
            <a:spLocks noChangeAspect="1" noChangeArrowheads="1"/>
          </p:cNvSpPr>
          <p:nvPr/>
        </p:nvSpPr>
        <p:spPr bwMode="auto">
          <a:xfrm>
            <a:off x="155575" y="-2544763"/>
            <a:ext cx="7924800" cy="5305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new jersey boardwalk beach">
            <a:hlinkClick r:id="rId4"/>
          </p:cNvPr>
          <p:cNvSpPr>
            <a:spLocks noChangeAspect="1" noChangeArrowheads="1"/>
          </p:cNvSpPr>
          <p:nvPr/>
        </p:nvSpPr>
        <p:spPr bwMode="auto">
          <a:xfrm>
            <a:off x="307975" y="-2392363"/>
            <a:ext cx="7924800" cy="5305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new jersey boardwalk beach">
            <a:hlinkClick r:id="rId4"/>
          </p:cNvPr>
          <p:cNvSpPr>
            <a:spLocks noChangeAspect="1" noChangeArrowheads="1"/>
          </p:cNvSpPr>
          <p:nvPr/>
        </p:nvSpPr>
        <p:spPr bwMode="auto">
          <a:xfrm>
            <a:off x="460375" y="-2239963"/>
            <a:ext cx="7924800" cy="5305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Image result for new jersey boardwalk beach">
            <a:hlinkClick r:id="rId4"/>
          </p:cNvPr>
          <p:cNvSpPr>
            <a:spLocks noChangeAspect="1" noChangeArrowheads="1"/>
          </p:cNvSpPr>
          <p:nvPr/>
        </p:nvSpPr>
        <p:spPr bwMode="auto">
          <a:xfrm>
            <a:off x="612775" y="-2087563"/>
            <a:ext cx="7924800" cy="515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Image result for new jersey boardwalk beach">
            <a:hlinkClick r:id="rId5"/>
          </p:cNvPr>
          <p:cNvSpPr>
            <a:spLocks noChangeAspect="1" noChangeArrowheads="1"/>
          </p:cNvSpPr>
          <p:nvPr/>
        </p:nvSpPr>
        <p:spPr bwMode="auto">
          <a:xfrm>
            <a:off x="155575" y="-1897063"/>
            <a:ext cx="6143625" cy="3952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Image result for new jersey boardwalk beach">
            <a:hlinkClick r:id="rId5"/>
          </p:cNvPr>
          <p:cNvSpPr>
            <a:spLocks noChangeAspect="1" noChangeArrowheads="1"/>
          </p:cNvSpPr>
          <p:nvPr/>
        </p:nvSpPr>
        <p:spPr bwMode="auto">
          <a:xfrm>
            <a:off x="307975" y="-1744663"/>
            <a:ext cx="6143625" cy="3952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Image result for new jersey boardwalk beac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0866" y="2055813"/>
            <a:ext cx="4358788" cy="254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2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4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Facet">
  <a:themeElements>
    <a:clrScheme name="Custom 10">
      <a:dk1>
        <a:sysClr val="windowText" lastClr="000000"/>
      </a:dk1>
      <a:lt1>
        <a:sysClr val="window" lastClr="FFFFFF"/>
      </a:lt1>
      <a:dk2>
        <a:srgbClr val="2C3C43"/>
      </a:dk2>
      <a:lt2>
        <a:srgbClr val="EBEBEB"/>
      </a:lt2>
      <a:accent1>
        <a:srgbClr val="542378"/>
      </a:accent1>
      <a:accent2>
        <a:srgbClr val="93DE61"/>
      </a:accent2>
      <a:accent3>
        <a:srgbClr val="E6B91E"/>
      </a:accent3>
      <a:accent4>
        <a:srgbClr val="E76618"/>
      </a:accent4>
      <a:accent5>
        <a:srgbClr val="C42F1A"/>
      </a:accent5>
      <a:accent6>
        <a:srgbClr val="7030A0"/>
      </a:accent6>
      <a:hlink>
        <a:srgbClr val="7030A0"/>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182</TotalTime>
  <Words>353</Words>
  <Application>Microsoft Office PowerPoint</Application>
  <PresentationFormat>Custom</PresentationFormat>
  <Paragraphs>66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Tier3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Garrison</dc:creator>
  <cp:lastModifiedBy>llee</cp:lastModifiedBy>
  <cp:revision>20</cp:revision>
  <dcterms:created xsi:type="dcterms:W3CDTF">2019-06-12T00:42:39Z</dcterms:created>
  <dcterms:modified xsi:type="dcterms:W3CDTF">2019-08-13T19:24:18Z</dcterms:modified>
</cp:coreProperties>
</file>