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sldIdLst>
    <p:sldId id="256" r:id="rId2"/>
    <p:sldId id="258" r:id="rId3"/>
    <p:sldId id="263" r:id="rId4"/>
    <p:sldId id="265" r:id="rId5"/>
    <p:sldId id="264" r:id="rId6"/>
    <p:sldId id="266" r:id="rId7"/>
    <p:sldId id="267" r:id="rId8"/>
    <p:sldId id="268" r:id="rId9"/>
    <p:sldId id="269" r:id="rId10"/>
    <p:sldId id="259" r:id="rId11"/>
    <p:sldId id="260" r:id="rId12"/>
    <p:sldId id="261" r:id="rId13"/>
    <p:sldId id="262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93D607-D442-4EA2-A1ED-D86FB9B366BF}" v="1" dt="2019-08-06T17:58:28.4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72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lie Ridding" userId="770e14c3bf5fcef6" providerId="LiveId" clId="{0493D607-D442-4EA2-A1ED-D86FB9B366BF}"/>
    <pc:docChg chg="custSel modSld">
      <pc:chgData name="Julie Ridding" userId="770e14c3bf5fcef6" providerId="LiveId" clId="{0493D607-D442-4EA2-A1ED-D86FB9B366BF}" dt="2019-08-06T18:02:30.294" v="91" actId="20577"/>
      <pc:docMkLst>
        <pc:docMk/>
      </pc:docMkLst>
      <pc:sldChg chg="delSp modSp">
        <pc:chgData name="Julie Ridding" userId="770e14c3bf5fcef6" providerId="LiveId" clId="{0493D607-D442-4EA2-A1ED-D86FB9B366BF}" dt="2019-08-06T17:56:24.523" v="2" actId="1076"/>
        <pc:sldMkLst>
          <pc:docMk/>
          <pc:sldMk cId="1177286832" sldId="259"/>
        </pc:sldMkLst>
        <pc:spChg chg="del">
          <ac:chgData name="Julie Ridding" userId="770e14c3bf5fcef6" providerId="LiveId" clId="{0493D607-D442-4EA2-A1ED-D86FB9B366BF}" dt="2019-08-06T17:56:21.301" v="1" actId="478"/>
          <ac:spMkLst>
            <pc:docMk/>
            <pc:sldMk cId="1177286832" sldId="259"/>
            <ac:spMk id="4" creationId="{00000000-0000-0000-0000-000000000000}"/>
          </ac:spMkLst>
        </pc:spChg>
        <pc:picChg chg="mod">
          <ac:chgData name="Julie Ridding" userId="770e14c3bf5fcef6" providerId="LiveId" clId="{0493D607-D442-4EA2-A1ED-D86FB9B366BF}" dt="2019-08-06T17:56:24.523" v="2" actId="1076"/>
          <ac:picMkLst>
            <pc:docMk/>
            <pc:sldMk cId="1177286832" sldId="259"/>
            <ac:picMk id="5" creationId="{00000000-0000-0000-0000-000000000000}"/>
          </ac:picMkLst>
        </pc:picChg>
      </pc:sldChg>
      <pc:sldChg chg="modSp">
        <pc:chgData name="Julie Ridding" userId="770e14c3bf5fcef6" providerId="LiveId" clId="{0493D607-D442-4EA2-A1ED-D86FB9B366BF}" dt="2019-08-06T18:00:25.421" v="89" actId="14100"/>
        <pc:sldMkLst>
          <pc:docMk/>
          <pc:sldMk cId="2756224024" sldId="260"/>
        </pc:sldMkLst>
        <pc:spChg chg="mod ord">
          <ac:chgData name="Julie Ridding" userId="770e14c3bf5fcef6" providerId="LiveId" clId="{0493D607-D442-4EA2-A1ED-D86FB9B366BF}" dt="2019-08-06T18:00:18.137" v="87" actId="1037"/>
          <ac:spMkLst>
            <pc:docMk/>
            <pc:sldMk cId="2756224024" sldId="260"/>
            <ac:spMk id="3" creationId="{FF461D10-D773-471A-B206-86E648A5A809}"/>
          </ac:spMkLst>
        </pc:spChg>
        <pc:picChg chg="mod">
          <ac:chgData name="Julie Ridding" userId="770e14c3bf5fcef6" providerId="LiveId" clId="{0493D607-D442-4EA2-A1ED-D86FB9B366BF}" dt="2019-08-06T18:00:25.421" v="89" actId="14100"/>
          <ac:picMkLst>
            <pc:docMk/>
            <pc:sldMk cId="2756224024" sldId="260"/>
            <ac:picMk id="4" creationId="{00000000-0000-0000-0000-000000000000}"/>
          </ac:picMkLst>
        </pc:picChg>
      </pc:sldChg>
      <pc:sldChg chg="modSp">
        <pc:chgData name="Julie Ridding" userId="770e14c3bf5fcef6" providerId="LiveId" clId="{0493D607-D442-4EA2-A1ED-D86FB9B366BF}" dt="2019-08-06T18:00:34.885" v="90" actId="403"/>
        <pc:sldMkLst>
          <pc:docMk/>
          <pc:sldMk cId="3596918138" sldId="261"/>
        </pc:sldMkLst>
        <pc:spChg chg="mod">
          <ac:chgData name="Julie Ridding" userId="770e14c3bf5fcef6" providerId="LiveId" clId="{0493D607-D442-4EA2-A1ED-D86FB9B366BF}" dt="2019-08-06T18:00:34.885" v="90" actId="403"/>
          <ac:spMkLst>
            <pc:docMk/>
            <pc:sldMk cId="3596918138" sldId="261"/>
            <ac:spMk id="3" creationId="{8E0F88ED-1C26-48FA-9347-C7F75B7EF2D8}"/>
          </ac:spMkLst>
        </pc:spChg>
      </pc:sldChg>
      <pc:sldChg chg="modSp">
        <pc:chgData name="Julie Ridding" userId="770e14c3bf5fcef6" providerId="LiveId" clId="{0493D607-D442-4EA2-A1ED-D86FB9B366BF}" dt="2019-08-06T17:57:23.400" v="35" actId="403"/>
        <pc:sldMkLst>
          <pc:docMk/>
          <pc:sldMk cId="634772188" sldId="262"/>
        </pc:sldMkLst>
        <pc:spChg chg="mod">
          <ac:chgData name="Julie Ridding" userId="770e14c3bf5fcef6" providerId="LiveId" clId="{0493D607-D442-4EA2-A1ED-D86FB9B366BF}" dt="2019-08-06T17:57:23.400" v="35" actId="403"/>
          <ac:spMkLst>
            <pc:docMk/>
            <pc:sldMk cId="634772188" sldId="262"/>
            <ac:spMk id="3" creationId="{A50B56BF-503E-45A0-8EEC-7DC7ACFF06CD}"/>
          </ac:spMkLst>
        </pc:spChg>
      </pc:sldChg>
      <pc:sldChg chg="modSp">
        <pc:chgData name="Julie Ridding" userId="770e14c3bf5fcef6" providerId="LiveId" clId="{0493D607-D442-4EA2-A1ED-D86FB9B366BF}" dt="2019-08-06T18:02:30.294" v="91" actId="20577"/>
        <pc:sldMkLst>
          <pc:docMk/>
          <pc:sldMk cId="1106938486" sldId="267"/>
        </pc:sldMkLst>
        <pc:spChg chg="mod">
          <ac:chgData name="Julie Ridding" userId="770e14c3bf5fcef6" providerId="LiveId" clId="{0493D607-D442-4EA2-A1ED-D86FB9B366BF}" dt="2019-08-06T18:02:30.294" v="91" actId="20577"/>
          <ac:spMkLst>
            <pc:docMk/>
            <pc:sldMk cId="1106938486" sldId="267"/>
            <ac:spMk id="2" creationId="{00000000-0000-0000-0000-000000000000}"/>
          </ac:spMkLst>
        </pc:spChg>
      </pc:sldChg>
      <pc:sldChg chg="modSp">
        <pc:chgData name="Julie Ridding" userId="770e14c3bf5fcef6" providerId="LiveId" clId="{0493D607-D442-4EA2-A1ED-D86FB9B366BF}" dt="2019-08-06T17:59:18.667" v="71" actId="1035"/>
        <pc:sldMkLst>
          <pc:docMk/>
          <pc:sldMk cId="4058316126" sldId="268"/>
        </pc:sldMkLst>
        <pc:spChg chg="mod">
          <ac:chgData name="Julie Ridding" userId="770e14c3bf5fcef6" providerId="LiveId" clId="{0493D607-D442-4EA2-A1ED-D86FB9B366BF}" dt="2019-08-06T17:59:18.667" v="71" actId="1035"/>
          <ac:spMkLst>
            <pc:docMk/>
            <pc:sldMk cId="4058316126" sldId="268"/>
            <ac:spMk id="2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95C3C-F4EA-45A9-A94A-A690D7235660}" type="datetimeFigureOut">
              <a:rPr lang="en-US" smtClean="0"/>
              <a:t>8/6/2019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90764-FA78-4C98-B1C9-9CF2F75B0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086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95C3C-F4EA-45A9-A94A-A690D7235660}" type="datetimeFigureOut">
              <a:rPr lang="en-US" smtClean="0"/>
              <a:t>8/6/2019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90764-FA78-4C98-B1C9-9CF2F75B0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750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95C3C-F4EA-45A9-A94A-A690D7235660}" type="datetimeFigureOut">
              <a:rPr lang="en-US" smtClean="0"/>
              <a:t>8/6/2019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90764-FA78-4C98-B1C9-9CF2F75B01F3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94575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95C3C-F4EA-45A9-A94A-A690D7235660}" type="datetimeFigureOut">
              <a:rPr lang="en-US" smtClean="0"/>
              <a:t>8/6/2019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90764-FA78-4C98-B1C9-9CF2F75B0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5648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95C3C-F4EA-45A9-A94A-A690D7235660}" type="datetimeFigureOut">
              <a:rPr lang="en-US" smtClean="0"/>
              <a:t>8/6/2019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90764-FA78-4C98-B1C9-9CF2F75B01F3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013853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95C3C-F4EA-45A9-A94A-A690D7235660}" type="datetimeFigureOut">
              <a:rPr lang="en-US" smtClean="0"/>
              <a:t>8/6/2019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90764-FA78-4C98-B1C9-9CF2F75B0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4858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95C3C-F4EA-45A9-A94A-A690D7235660}" type="datetimeFigureOut">
              <a:rPr lang="en-US" smtClean="0"/>
              <a:t>8/6/2019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90764-FA78-4C98-B1C9-9CF2F75B0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9406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95C3C-F4EA-45A9-A94A-A690D7235660}" type="datetimeFigureOut">
              <a:rPr lang="en-US" smtClean="0"/>
              <a:t>8/6/2019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90764-FA78-4C98-B1C9-9CF2F75B0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575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95C3C-F4EA-45A9-A94A-A690D7235660}" type="datetimeFigureOut">
              <a:rPr lang="en-US" smtClean="0"/>
              <a:t>8/6/2019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90764-FA78-4C98-B1C9-9CF2F75B0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252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95C3C-F4EA-45A9-A94A-A690D7235660}" type="datetimeFigureOut">
              <a:rPr lang="en-US" smtClean="0"/>
              <a:t>8/6/2019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90764-FA78-4C98-B1C9-9CF2F75B0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647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95C3C-F4EA-45A9-A94A-A690D7235660}" type="datetimeFigureOut">
              <a:rPr lang="en-US" smtClean="0"/>
              <a:t>8/6/2019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90764-FA78-4C98-B1C9-9CF2F75B0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275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95C3C-F4EA-45A9-A94A-A690D7235660}" type="datetimeFigureOut">
              <a:rPr lang="en-US" smtClean="0"/>
              <a:t>8/6/2019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90764-FA78-4C98-B1C9-9CF2F75B0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897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95C3C-F4EA-45A9-A94A-A690D7235660}" type="datetimeFigureOut">
              <a:rPr lang="en-US" smtClean="0"/>
              <a:t>8/6/2019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90764-FA78-4C98-B1C9-9CF2F75B0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268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95C3C-F4EA-45A9-A94A-A690D7235660}" type="datetimeFigureOut">
              <a:rPr lang="en-US" smtClean="0"/>
              <a:t>8/6/2019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90764-FA78-4C98-B1C9-9CF2F75B0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716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95C3C-F4EA-45A9-A94A-A690D7235660}" type="datetimeFigureOut">
              <a:rPr lang="en-US" smtClean="0"/>
              <a:t>8/6/2019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90764-FA78-4C98-B1C9-9CF2F75B0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558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95C3C-F4EA-45A9-A94A-A690D7235660}" type="datetimeFigureOut">
              <a:rPr lang="en-US" smtClean="0"/>
              <a:t>8/6/2019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90764-FA78-4C98-B1C9-9CF2F75B0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434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D95C3C-F4EA-45A9-A94A-A690D7235660}" type="datetimeFigureOut">
              <a:rPr lang="en-US" smtClean="0"/>
              <a:t>8/6/2019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BF90764-FA78-4C98-B1C9-9CF2F75B0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191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Property Preservation 101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793" y="1870534"/>
            <a:ext cx="6096851" cy="1648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8557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1A5F1-E0CA-421C-A537-77227A5BD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dirty="0"/>
              <a:t>Key Buzzwords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36EB54-1564-4974-A491-904865DAA2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Vacant/Abandoned Property</a:t>
            </a:r>
          </a:p>
          <a:p>
            <a:pPr lvl="1"/>
            <a:r>
              <a:rPr lang="en-US" dirty="0"/>
              <a:t>Real &amp; Personal</a:t>
            </a:r>
          </a:p>
          <a:p>
            <a:r>
              <a:rPr lang="en-US" dirty="0"/>
              <a:t>Inspection</a:t>
            </a:r>
          </a:p>
          <a:p>
            <a:r>
              <a:rPr lang="en-US" dirty="0"/>
              <a:t>Occupancy</a:t>
            </a:r>
          </a:p>
          <a:p>
            <a:r>
              <a:rPr lang="en-US" dirty="0"/>
              <a:t>Mold, water intrusion, pests, biohazard remediation</a:t>
            </a:r>
          </a:p>
          <a:p>
            <a:r>
              <a:rPr lang="en-US" dirty="0"/>
              <a:t>FEMA inspections</a:t>
            </a:r>
          </a:p>
          <a:p>
            <a:r>
              <a:rPr lang="en-US" dirty="0"/>
              <a:t>Code Enforcement (fines/nuisance liens)</a:t>
            </a:r>
          </a:p>
          <a:p>
            <a:r>
              <a:rPr lang="en-US" dirty="0"/>
              <a:t>Condemnation/Demolition/Abatement</a:t>
            </a:r>
          </a:p>
          <a:p>
            <a:r>
              <a:rPr lang="en-US" dirty="0"/>
              <a:t>Securing Property</a:t>
            </a:r>
          </a:p>
          <a:p>
            <a:r>
              <a:rPr lang="en-US" dirty="0"/>
              <a:t>Winterizing Property</a:t>
            </a:r>
          </a:p>
          <a:p>
            <a:r>
              <a:rPr lang="en-US" dirty="0"/>
              <a:t>Hazard Insurance claims</a:t>
            </a:r>
          </a:p>
          <a:p>
            <a:r>
              <a:rPr lang="en-US" dirty="0"/>
              <a:t>Registration</a:t>
            </a:r>
          </a:p>
          <a:p>
            <a:r>
              <a:rPr lang="en-US" dirty="0"/>
              <a:t>Debris Removal/Trash out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08" y="2777070"/>
            <a:ext cx="3766380" cy="3598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2868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4CCA9-3FB6-4B92-B16B-01E4E9B5A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Servicer’s Basic Rights and Responsibilities – Where do they come from?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331" y="1539482"/>
            <a:ext cx="2561493" cy="276581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461D10-D773-471A-B206-86E648A5A8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434" y="2160589"/>
            <a:ext cx="8596668" cy="3880773"/>
          </a:xfrm>
        </p:spPr>
        <p:txBody>
          <a:bodyPr/>
          <a:lstStyle/>
          <a:p>
            <a:pPr lvl="1"/>
            <a:r>
              <a:rPr lang="en-US" sz="2400" dirty="0"/>
              <a:t>Contractual Rights and Obligations – the mortgage</a:t>
            </a:r>
          </a:p>
          <a:p>
            <a:pPr lvl="1"/>
            <a:r>
              <a:rPr lang="en-US" sz="2400" dirty="0"/>
              <a:t>State Statutes &amp; Local Ordinances</a:t>
            </a:r>
          </a:p>
          <a:p>
            <a:pPr lvl="1"/>
            <a:r>
              <a:rPr lang="en-US" sz="2400" dirty="0"/>
              <a:t>Case Law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2240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AEA42-32E5-4C12-B5F2-805FEA3EC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 Vacant &amp; Abandoned Property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F88ED-1C26-48FA-9347-C7F75B7EF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Property Inspections</a:t>
            </a:r>
          </a:p>
          <a:p>
            <a:r>
              <a:rPr lang="en-US" sz="2000" dirty="0"/>
              <a:t>Registration</a:t>
            </a:r>
          </a:p>
          <a:p>
            <a:r>
              <a:rPr lang="en-US" sz="2000" dirty="0"/>
              <a:t>Securing Property</a:t>
            </a:r>
          </a:p>
          <a:p>
            <a:r>
              <a:rPr lang="en-US" sz="2000" dirty="0"/>
              <a:t>Maintaining Property</a:t>
            </a:r>
          </a:p>
          <a:p>
            <a:pPr marL="457200" lvl="1" indent="0">
              <a:buNone/>
            </a:pPr>
            <a:r>
              <a:rPr lang="en-US" sz="1800" dirty="0"/>
              <a:t>- Pre-Sale </a:t>
            </a:r>
          </a:p>
          <a:p>
            <a:pPr marL="457200" lvl="1" indent="0">
              <a:buNone/>
            </a:pPr>
            <a:r>
              <a:rPr lang="en-US" sz="1800" dirty="0"/>
              <a:t>- Post-Sale</a:t>
            </a:r>
          </a:p>
          <a:p>
            <a:r>
              <a:rPr lang="en-US" sz="2000" dirty="0"/>
              <a:t>What if personal property was left behind?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063" y="1465384"/>
            <a:ext cx="4290646" cy="2860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9181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129F2-FFCE-4288-8697-186CE092D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Distressed Property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0B56BF-503E-45A0-8EEC-7DC7ACFF06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74789"/>
            <a:ext cx="8596668" cy="3880773"/>
          </a:xfrm>
        </p:spPr>
        <p:txBody>
          <a:bodyPr/>
          <a:lstStyle/>
          <a:p>
            <a:pPr lvl="1"/>
            <a:r>
              <a:rPr lang="en-US" sz="1800" dirty="0"/>
              <a:t>Code Violations</a:t>
            </a:r>
          </a:p>
          <a:p>
            <a:pPr lvl="1"/>
            <a:r>
              <a:rPr lang="en-US" sz="1800" dirty="0"/>
              <a:t>Eminent Domain &amp; Condemnation</a:t>
            </a:r>
          </a:p>
          <a:p>
            <a:pPr lvl="1"/>
            <a:r>
              <a:rPr lang="en-US" sz="1800" dirty="0"/>
              <a:t>Demolition</a:t>
            </a:r>
          </a:p>
          <a:p>
            <a:pPr lvl="1"/>
            <a:r>
              <a:rPr lang="en-US" sz="1800" dirty="0"/>
              <a:t>Complaints from Neighbors and Public Officials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954" y="3833446"/>
            <a:ext cx="4835118" cy="271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7721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#GOALS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756" y="1334659"/>
            <a:ext cx="6887735" cy="5165801"/>
          </a:xfrm>
        </p:spPr>
      </p:pic>
    </p:spTree>
    <p:extLst>
      <p:ext uri="{BB962C8B-B14F-4D97-AF65-F5344CB8AC3E}">
        <p14:creationId xmlns:p14="http://schemas.microsoft.com/office/powerpoint/2010/main" val="1899319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936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What is Property Preservation?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1936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sz="3600" b="1" dirty="0"/>
              <a:t>Property preservation</a:t>
            </a:r>
            <a:r>
              <a:rPr lang="en-US" sz="3600" dirty="0"/>
              <a:t> is the process of maintaining the interior and exterior of a building. The purpose of </a:t>
            </a:r>
            <a:r>
              <a:rPr lang="en-US" sz="3600" b="1" dirty="0"/>
              <a:t>preservation</a:t>
            </a:r>
            <a:r>
              <a:rPr lang="en-US" sz="3600" dirty="0"/>
              <a:t> is to prevent the building, occupied or vacant, from falling into disrepair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52" y="6239643"/>
            <a:ext cx="1649309" cy="445829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854013" y="1475117"/>
            <a:ext cx="9834113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26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unpreserved property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514" y="1735016"/>
            <a:ext cx="6894428" cy="4307009"/>
          </a:xfrm>
        </p:spPr>
      </p:pic>
    </p:spTree>
    <p:extLst>
      <p:ext uri="{BB962C8B-B14F-4D97-AF65-F5344CB8AC3E}">
        <p14:creationId xmlns:p14="http://schemas.microsoft.com/office/powerpoint/2010/main" val="266002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689" y="1110092"/>
            <a:ext cx="7896634" cy="4931933"/>
          </a:xfrm>
        </p:spPr>
      </p:pic>
    </p:spTree>
    <p:extLst>
      <p:ext uri="{BB962C8B-B14F-4D97-AF65-F5344CB8AC3E}">
        <p14:creationId xmlns:p14="http://schemas.microsoft.com/office/powerpoint/2010/main" val="897867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include human like objects in windows…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496" y="1879234"/>
            <a:ext cx="6597503" cy="4399710"/>
          </a:xfrm>
        </p:spPr>
      </p:pic>
    </p:spTree>
    <p:extLst>
      <p:ext uri="{BB962C8B-B14F-4D97-AF65-F5344CB8AC3E}">
        <p14:creationId xmlns:p14="http://schemas.microsoft.com/office/powerpoint/2010/main" val="2648510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503" y="257908"/>
            <a:ext cx="8596668" cy="1320800"/>
          </a:xfrm>
        </p:spPr>
        <p:txBody>
          <a:bodyPr/>
          <a:lstStyle/>
          <a:p>
            <a:r>
              <a:rPr lang="en-US" dirty="0"/>
              <a:t>Some have peculiar collections of debris…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828" y="1586157"/>
            <a:ext cx="6216618" cy="4683186"/>
          </a:xfrm>
        </p:spPr>
      </p:pic>
    </p:spTree>
    <p:extLst>
      <p:ext uri="{BB962C8B-B14F-4D97-AF65-F5344CB8AC3E}">
        <p14:creationId xmlns:p14="http://schemas.microsoft.com/office/powerpoint/2010/main" val="2699460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have simply never seen a </a:t>
            </a:r>
            <a:r>
              <a:rPr lang="en-US" dirty="0" err="1"/>
              <a:t>weedwacker</a:t>
            </a:r>
            <a:r>
              <a:rPr lang="en-US" dirty="0"/>
              <a:t>…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431" y="2098444"/>
            <a:ext cx="6178062" cy="4633547"/>
          </a:xfrm>
        </p:spPr>
      </p:pic>
    </p:spTree>
    <p:extLst>
      <p:ext uri="{BB962C8B-B14F-4D97-AF65-F5344CB8AC3E}">
        <p14:creationId xmlns:p14="http://schemas.microsoft.com/office/powerpoint/2010/main" val="1106938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5611" y="924169"/>
            <a:ext cx="8596668" cy="1320800"/>
          </a:xfrm>
        </p:spPr>
        <p:txBody>
          <a:bodyPr>
            <a:noAutofit/>
          </a:bodyPr>
          <a:lstStyle/>
          <a:p>
            <a:r>
              <a:rPr lang="en-US" sz="2600" dirty="0"/>
              <a:t>When pride of ownership is not enough to keep a property maintained, the lender must often step in </a:t>
            </a:r>
            <a:br>
              <a:rPr lang="en-US" sz="2600" dirty="0"/>
            </a:br>
            <a:r>
              <a:rPr lang="en-US" sz="2600" dirty="0"/>
              <a:t>to protect its security interest. </a:t>
            </a:r>
            <a:br>
              <a:rPr lang="en-US" sz="2600" dirty="0"/>
            </a:br>
            <a:br>
              <a:rPr lang="en-US" sz="2600" dirty="0"/>
            </a:br>
            <a:r>
              <a:rPr lang="en-US" sz="2600" dirty="0">
                <a:solidFill>
                  <a:schemeClr val="tx1"/>
                </a:solidFill>
              </a:rPr>
              <a:t>Goals of property maintenance:</a:t>
            </a:r>
            <a:br>
              <a:rPr lang="en-US" sz="2600" dirty="0">
                <a:solidFill>
                  <a:schemeClr val="tx1"/>
                </a:solidFill>
              </a:rPr>
            </a:br>
            <a:br>
              <a:rPr lang="en-US" sz="2600" dirty="0">
                <a:solidFill>
                  <a:schemeClr val="tx1"/>
                </a:solidFill>
              </a:rPr>
            </a:br>
            <a:r>
              <a:rPr lang="en-US" sz="2600" dirty="0">
                <a:solidFill>
                  <a:schemeClr val="tx1"/>
                </a:solidFill>
              </a:rPr>
              <a:t>-	eliminate community blight </a:t>
            </a:r>
            <a:br>
              <a:rPr lang="en-US" sz="2600" dirty="0">
                <a:solidFill>
                  <a:schemeClr val="tx1"/>
                </a:solidFill>
              </a:rPr>
            </a:br>
            <a:r>
              <a:rPr lang="en-US" sz="2600" dirty="0">
                <a:solidFill>
                  <a:schemeClr val="tx1"/>
                </a:solidFill>
              </a:rPr>
              <a:t>-	protect housing values</a:t>
            </a:r>
            <a:br>
              <a:rPr lang="en-US" sz="2600" dirty="0">
                <a:solidFill>
                  <a:schemeClr val="tx1"/>
                </a:solidFill>
              </a:rPr>
            </a:br>
            <a:r>
              <a:rPr lang="en-US" sz="2600" dirty="0">
                <a:solidFill>
                  <a:schemeClr val="tx1"/>
                </a:solidFill>
              </a:rPr>
              <a:t>-	support neighborhood stabilization</a:t>
            </a:r>
            <a:br>
              <a:rPr lang="en-US" sz="2600" dirty="0">
                <a:solidFill>
                  <a:schemeClr val="tx1"/>
                </a:solidFill>
              </a:rPr>
            </a:br>
            <a:r>
              <a:rPr lang="en-US" sz="2600" dirty="0">
                <a:solidFill>
                  <a:schemeClr val="tx1"/>
                </a:solidFill>
              </a:rPr>
              <a:t>-	minimize exposure to property damage </a:t>
            </a:r>
            <a:br>
              <a:rPr lang="en-US" sz="2600" dirty="0">
                <a:solidFill>
                  <a:schemeClr val="tx1"/>
                </a:solidFill>
              </a:rPr>
            </a:br>
            <a:r>
              <a:rPr lang="en-US" sz="2600" dirty="0">
                <a:solidFill>
                  <a:schemeClr val="tx1"/>
                </a:solidFill>
              </a:rPr>
              <a:t>-	avoid/address liability for code violations</a:t>
            </a:r>
            <a:br>
              <a:rPr lang="en-US" sz="2600" dirty="0">
                <a:solidFill>
                  <a:schemeClr val="tx1"/>
                </a:solidFill>
              </a:rPr>
            </a:br>
            <a:r>
              <a:rPr lang="en-US" sz="2600" dirty="0">
                <a:solidFill>
                  <a:schemeClr val="tx1"/>
                </a:solidFill>
              </a:rPr>
              <a:t>- 	Be a Good Neighbor</a:t>
            </a:r>
            <a:br>
              <a:rPr lang="en-US" sz="2600" dirty="0"/>
            </a:br>
            <a:endParaRPr lang="en-US" sz="2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572" y="3486359"/>
            <a:ext cx="4032738" cy="2736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8316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10705775" cy="6248400"/>
          </a:xfrm>
        </p:spPr>
        <p:txBody>
          <a:bodyPr/>
          <a:lstStyle/>
          <a:p>
            <a:r>
              <a:rPr lang="en-US" dirty="0"/>
              <a:t>How does the servicer learn a property needs attention?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                       Municipal Officials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                                                   Neighbors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Inspection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025" y="4663147"/>
            <a:ext cx="2475913" cy="1856935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61" y="2579078"/>
            <a:ext cx="3304232" cy="23129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677" y="3454205"/>
            <a:ext cx="3505201" cy="2628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60272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Custom 3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864EA9"/>
      </a:accent1>
      <a:accent2>
        <a:srgbClr val="9ADB46"/>
      </a:accent2>
      <a:accent3>
        <a:srgbClr val="5D739A"/>
      </a:accent3>
      <a:accent4>
        <a:srgbClr val="A8DF5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ilk Glass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</TotalTime>
  <Words>196</Words>
  <Application>Microsoft Office PowerPoint</Application>
  <PresentationFormat>Widescreen</PresentationFormat>
  <Paragraphs>41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Trebuchet MS</vt:lpstr>
      <vt:lpstr>Wingdings 3</vt:lpstr>
      <vt:lpstr>Facet</vt:lpstr>
      <vt:lpstr>PowerPoint Presentation</vt:lpstr>
      <vt:lpstr>What is Property Preservation? </vt:lpstr>
      <vt:lpstr>Examples of unpreserved property </vt:lpstr>
      <vt:lpstr>PowerPoint Presentation</vt:lpstr>
      <vt:lpstr>Some include human like objects in windows…</vt:lpstr>
      <vt:lpstr>Some have peculiar collections of debris…</vt:lpstr>
      <vt:lpstr>Some have simply never seen a weedwacker…</vt:lpstr>
      <vt:lpstr>When pride of ownership is not enough to keep a property maintained, the lender must often step in  to protect its security interest.   Goals of property maintenance:  - eliminate community blight  - protect housing values - support neighborhood stabilization - minimize exposure to property damage  - avoid/address liability for code violations -  Be a Good Neighbor </vt:lpstr>
      <vt:lpstr>How does the servicer learn a property needs attention?                          Municipal Officials                                                     Neighbors  Inspection </vt:lpstr>
      <vt:lpstr>Key Buzzwords </vt:lpstr>
      <vt:lpstr>Servicer’s Basic Rights and Responsibilities – Where do they come from? </vt:lpstr>
      <vt:lpstr> Vacant &amp; Abandoned Property </vt:lpstr>
      <vt:lpstr>Distressed Property  </vt:lpstr>
      <vt:lpstr>#GOALS</vt:lpstr>
    </vt:vector>
  </TitlesOfParts>
  <Company>South &amp; Associates, P.C.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Alvarez</dc:creator>
  <cp:lastModifiedBy>Julie Ridding</cp:lastModifiedBy>
  <cp:revision>14</cp:revision>
  <dcterms:created xsi:type="dcterms:W3CDTF">2017-11-16T17:48:50Z</dcterms:created>
  <dcterms:modified xsi:type="dcterms:W3CDTF">2019-08-06T18:02:39Z</dcterms:modified>
</cp:coreProperties>
</file>